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8"/>
  </p:notesMasterIdLst>
  <p:sldIdLst>
    <p:sldId id="256" r:id="rId3"/>
    <p:sldId id="257" r:id="rId4"/>
    <p:sldId id="258" r:id="rId5"/>
    <p:sldId id="259" r:id="rId6"/>
    <p:sldId id="260" r:id="rId7"/>
    <p:sldId id="261" r:id="rId8"/>
    <p:sldId id="265" r:id="rId9"/>
    <p:sldId id="262" r:id="rId10"/>
    <p:sldId id="266" r:id="rId11"/>
    <p:sldId id="264" r:id="rId12"/>
    <p:sldId id="267" r:id="rId13"/>
    <p:sldId id="268" r:id="rId14"/>
    <p:sldId id="270" r:id="rId15"/>
    <p:sldId id="269"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9" autoAdjust="0"/>
  </p:normalViewPr>
  <p:slideViewPr>
    <p:cSldViewPr snapToGrid="0" snapToObjects="1">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27436-7743-461C-B084-A4AA15CC8F7A}" type="datetimeFigureOut">
              <a:rPr lang="en-US" smtClean="0"/>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196DB-800A-480A-9564-5899F5EB71B9}" type="slidenum">
              <a:rPr lang="en-US" smtClean="0"/>
              <a:t>‹#›</a:t>
            </a:fld>
            <a:endParaRPr lang="en-US"/>
          </a:p>
        </p:txBody>
      </p:sp>
    </p:spTree>
    <p:extLst>
      <p:ext uri="{BB962C8B-B14F-4D97-AF65-F5344CB8AC3E}">
        <p14:creationId xmlns:p14="http://schemas.microsoft.com/office/powerpoint/2010/main" val="340292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196DB-800A-480A-9564-5899F5EB71B9}" type="slidenum">
              <a:rPr lang="en-US" smtClean="0"/>
              <a:t>2</a:t>
            </a:fld>
            <a:endParaRPr lang="en-US"/>
          </a:p>
        </p:txBody>
      </p:sp>
    </p:spTree>
    <p:extLst>
      <p:ext uri="{BB962C8B-B14F-4D97-AF65-F5344CB8AC3E}">
        <p14:creationId xmlns:p14="http://schemas.microsoft.com/office/powerpoint/2010/main" val="14816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196DB-800A-480A-9564-5899F5EB71B9}" type="slidenum">
              <a:rPr lang="en-US" smtClean="0"/>
              <a:t>9</a:t>
            </a:fld>
            <a:endParaRPr lang="en-US"/>
          </a:p>
        </p:txBody>
      </p:sp>
    </p:spTree>
    <p:extLst>
      <p:ext uri="{BB962C8B-B14F-4D97-AF65-F5344CB8AC3E}">
        <p14:creationId xmlns:p14="http://schemas.microsoft.com/office/powerpoint/2010/main" val="14816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196DB-800A-480A-9564-5899F5EB71B9}" type="slidenum">
              <a:rPr lang="en-US" smtClean="0"/>
              <a:t>13</a:t>
            </a:fld>
            <a:endParaRPr lang="en-US"/>
          </a:p>
        </p:txBody>
      </p:sp>
    </p:spTree>
    <p:extLst>
      <p:ext uri="{BB962C8B-B14F-4D97-AF65-F5344CB8AC3E}">
        <p14:creationId xmlns:p14="http://schemas.microsoft.com/office/powerpoint/2010/main" val="60637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196DB-800A-480A-9564-5899F5EB71B9}" type="slidenum">
              <a:rPr lang="en-US" smtClean="0"/>
              <a:t>14</a:t>
            </a:fld>
            <a:endParaRPr lang="en-US"/>
          </a:p>
        </p:txBody>
      </p:sp>
    </p:spTree>
    <p:extLst>
      <p:ext uri="{BB962C8B-B14F-4D97-AF65-F5344CB8AC3E}">
        <p14:creationId xmlns:p14="http://schemas.microsoft.com/office/powerpoint/2010/main" val="77958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196DB-800A-480A-9564-5899F5EB71B9}" type="slidenum">
              <a:rPr lang="en-US" smtClean="0"/>
              <a:t>15</a:t>
            </a:fld>
            <a:endParaRPr lang="en-US"/>
          </a:p>
        </p:txBody>
      </p:sp>
    </p:spTree>
    <p:extLst>
      <p:ext uri="{BB962C8B-B14F-4D97-AF65-F5344CB8AC3E}">
        <p14:creationId xmlns:p14="http://schemas.microsoft.com/office/powerpoint/2010/main" val="95514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41668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40763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3491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1949258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10566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342622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220118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806670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169333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387218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193129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1949258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407631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34918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CD105-5F40-554B-A5BD-D6A7AB2F1818}"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10566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CD105-5F40-554B-A5BD-D6A7AB2F1818}"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342622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CD105-5F40-554B-A5BD-D6A7AB2F1818}"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22011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5CD105-5F40-554B-A5BD-D6A7AB2F1818}"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280667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CD105-5F40-554B-A5BD-D6A7AB2F1818}" type="datetimeFigureOut">
              <a:rPr lang="en-US" smtClean="0"/>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169333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CD105-5F40-554B-A5BD-D6A7AB2F1818}"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387218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CD105-5F40-554B-A5BD-D6A7AB2F1818}"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EAA18-4E72-0C4D-A70E-8DC8FB6C6DF8}" type="slidenum">
              <a:rPr lang="en-US" smtClean="0"/>
              <a:t>‹#›</a:t>
            </a:fld>
            <a:endParaRPr lang="en-US"/>
          </a:p>
        </p:txBody>
      </p:sp>
    </p:spTree>
    <p:extLst>
      <p:ext uri="{BB962C8B-B14F-4D97-AF65-F5344CB8AC3E}">
        <p14:creationId xmlns:p14="http://schemas.microsoft.com/office/powerpoint/2010/main" val="193129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CD105-5F40-554B-A5BD-D6A7AB2F1818}" type="datetimeFigureOut">
              <a:rPr lang="en-US" smtClean="0"/>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EAA18-4E72-0C4D-A70E-8DC8FB6C6DF8}" type="slidenum">
              <a:rPr lang="en-US" smtClean="0"/>
              <a:t>‹#›</a:t>
            </a:fld>
            <a:endParaRPr lang="en-US"/>
          </a:p>
        </p:txBody>
      </p:sp>
    </p:spTree>
    <p:extLst>
      <p:ext uri="{BB962C8B-B14F-4D97-AF65-F5344CB8AC3E}">
        <p14:creationId xmlns:p14="http://schemas.microsoft.com/office/powerpoint/2010/main" val="3116752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gradFill flip="none" rotWithShape="1">
              <a:gsLst>
                <a:gs pos="0">
                  <a:srgbClr val="22FF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gradFill flip="none" rotWithShape="1">
              <a:gsLst>
                <a:gs pos="0">
                  <a:srgbClr val="22FF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1167529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5140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61860" y="2007704"/>
            <a:ext cx="4124740" cy="3600986"/>
          </a:xfrm>
          <a:prstGeom prst="rect">
            <a:avLst/>
          </a:prstGeom>
          <a:noFill/>
        </p:spPr>
        <p:txBody>
          <a:bodyPr wrap="square" rtlCol="0">
            <a:spAutoFit/>
          </a:bodyPr>
          <a:lstStyle/>
          <a:p>
            <a:r>
              <a:rPr lang="en-US" sz="2400" b="1" dirty="0">
                <a:solidFill>
                  <a:schemeClr val="accent3">
                    <a:lumMod val="75000"/>
                  </a:schemeClr>
                </a:solidFill>
              </a:rPr>
              <a:t>Make sure to check folder nightly for</a:t>
            </a:r>
            <a:r>
              <a:rPr lang="en-US" dirty="0">
                <a:solidFill>
                  <a:srgbClr val="002060"/>
                </a:solidFill>
              </a:rPr>
              <a:t>:</a:t>
            </a:r>
          </a:p>
          <a:p>
            <a:pPr marL="285750" indent="-285750">
              <a:buFont typeface="Arial" pitchFamily="34" charset="0"/>
              <a:buChar char="•"/>
            </a:pPr>
            <a:r>
              <a:rPr lang="en-US" dirty="0">
                <a:solidFill>
                  <a:schemeClr val="accent2"/>
                </a:solidFill>
              </a:rPr>
              <a:t>Bragging Behavior </a:t>
            </a:r>
            <a:r>
              <a:rPr lang="en-US" dirty="0" smtClean="0">
                <a:solidFill>
                  <a:schemeClr val="accent2"/>
                </a:solidFill>
              </a:rPr>
              <a:t>Sheet- sign daily</a:t>
            </a:r>
            <a:endParaRPr lang="en-US" dirty="0">
              <a:solidFill>
                <a:schemeClr val="accent2"/>
              </a:solidFill>
            </a:endParaRPr>
          </a:p>
          <a:p>
            <a:pPr marL="285750" indent="-285750">
              <a:buFont typeface="Arial" pitchFamily="34" charset="0"/>
              <a:buChar char="•"/>
            </a:pPr>
            <a:r>
              <a:rPr lang="en-US" dirty="0">
                <a:solidFill>
                  <a:schemeClr val="accent2"/>
                </a:solidFill>
              </a:rPr>
              <a:t>Reading Log</a:t>
            </a:r>
          </a:p>
          <a:p>
            <a:pPr marL="285750" indent="-285750">
              <a:buFont typeface="Arial" pitchFamily="34" charset="0"/>
              <a:buChar char="•"/>
            </a:pPr>
            <a:r>
              <a:rPr lang="en-US" dirty="0">
                <a:solidFill>
                  <a:schemeClr val="accent2"/>
                </a:solidFill>
              </a:rPr>
              <a:t>Weekly Newsletters and Monthly Calendar</a:t>
            </a:r>
          </a:p>
          <a:p>
            <a:pPr marL="285750" indent="-285750">
              <a:buFont typeface="Arial" pitchFamily="34" charset="0"/>
              <a:buChar char="•"/>
            </a:pPr>
            <a:r>
              <a:rPr lang="en-US" dirty="0">
                <a:solidFill>
                  <a:schemeClr val="accent2"/>
                </a:solidFill>
              </a:rPr>
              <a:t>Informational </a:t>
            </a:r>
            <a:r>
              <a:rPr lang="en-US" dirty="0" smtClean="0">
                <a:solidFill>
                  <a:schemeClr val="accent2"/>
                </a:solidFill>
              </a:rPr>
              <a:t>Papers/Flyers/</a:t>
            </a:r>
            <a:endParaRPr lang="en-US" dirty="0">
              <a:solidFill>
                <a:schemeClr val="accent2"/>
              </a:solidFill>
            </a:endParaRPr>
          </a:p>
          <a:p>
            <a:r>
              <a:rPr lang="en-US" dirty="0" smtClean="0">
                <a:solidFill>
                  <a:schemeClr val="accent2"/>
                </a:solidFill>
              </a:rPr>
              <a:t>      Graded </a:t>
            </a:r>
            <a:r>
              <a:rPr lang="en-US" dirty="0">
                <a:solidFill>
                  <a:schemeClr val="accent2"/>
                </a:solidFill>
              </a:rPr>
              <a:t>papers</a:t>
            </a:r>
          </a:p>
          <a:p>
            <a:pPr marL="285750" indent="-285750">
              <a:buFont typeface="Arial" pitchFamily="34" charset="0"/>
              <a:buChar char="•"/>
            </a:pPr>
            <a:r>
              <a:rPr lang="en-US" dirty="0">
                <a:solidFill>
                  <a:schemeClr val="accent2"/>
                </a:solidFill>
              </a:rPr>
              <a:t>Notes from Mrs. </a:t>
            </a:r>
            <a:r>
              <a:rPr lang="en-US" dirty="0" smtClean="0">
                <a:solidFill>
                  <a:schemeClr val="accent2"/>
                </a:solidFill>
              </a:rPr>
              <a:t>Crimm/Hyde </a:t>
            </a:r>
            <a:r>
              <a:rPr lang="en-US" dirty="0">
                <a:solidFill>
                  <a:schemeClr val="accent2"/>
                </a:solidFill>
              </a:rPr>
              <a:t>and/or to Mrs. </a:t>
            </a:r>
            <a:r>
              <a:rPr lang="en-US" dirty="0" smtClean="0">
                <a:solidFill>
                  <a:schemeClr val="accent2"/>
                </a:solidFill>
              </a:rPr>
              <a:t>Crimm/Hyde</a:t>
            </a:r>
            <a:endParaRPr lang="en-US" dirty="0">
              <a:solidFill>
                <a:schemeClr val="accent2"/>
              </a:solidFill>
            </a:endParaRPr>
          </a:p>
          <a:p>
            <a:pPr marL="285750" indent="-285750">
              <a:buFont typeface="Arial" pitchFamily="34" charset="0"/>
              <a:buChar char="•"/>
            </a:pPr>
            <a:r>
              <a:rPr lang="en-US" dirty="0">
                <a:solidFill>
                  <a:schemeClr val="accent2"/>
                </a:solidFill>
              </a:rPr>
              <a:t>Homework (sent home on Mondays and returned Fridays)</a:t>
            </a:r>
          </a:p>
        </p:txBody>
      </p:sp>
      <p:sp>
        <p:nvSpPr>
          <p:cNvPr id="4" name="TextBox 3"/>
          <p:cNvSpPr txBox="1"/>
          <p:nvPr/>
        </p:nvSpPr>
        <p:spPr>
          <a:xfrm>
            <a:off x="2246242" y="1053597"/>
            <a:ext cx="4840357" cy="954107"/>
          </a:xfrm>
          <a:prstGeom prst="rect">
            <a:avLst/>
          </a:prstGeom>
          <a:noFill/>
        </p:spPr>
        <p:txBody>
          <a:bodyPr wrap="square" rtlCol="0">
            <a:spAutoFit/>
          </a:bodyPr>
          <a:lstStyle/>
          <a:p>
            <a:pPr algn="ctr"/>
            <a:r>
              <a:rPr lang="en-US" sz="2800" dirty="0">
                <a:solidFill>
                  <a:schemeClr val="accent2"/>
                </a:solidFill>
                <a:latin typeface="Broadway" pitchFamily="82" charset="0"/>
              </a:rPr>
              <a:t>Blue Daily </a:t>
            </a:r>
            <a:br>
              <a:rPr lang="en-US" sz="2800" dirty="0">
                <a:solidFill>
                  <a:schemeClr val="accent2"/>
                </a:solidFill>
                <a:latin typeface="Broadway" pitchFamily="82" charset="0"/>
              </a:rPr>
            </a:br>
            <a:r>
              <a:rPr lang="en-US" sz="2800" dirty="0">
                <a:solidFill>
                  <a:schemeClr val="accent2"/>
                </a:solidFill>
                <a:latin typeface="Broadway" pitchFamily="82" charset="0"/>
              </a:rPr>
              <a:t>Communication Folder </a:t>
            </a:r>
            <a:endParaRPr lang="en-US" sz="2800" dirty="0">
              <a:solidFill>
                <a:schemeClr val="accent2"/>
              </a:solidFill>
            </a:endParaRPr>
          </a:p>
        </p:txBody>
      </p:sp>
    </p:spTree>
    <p:extLst>
      <p:ext uri="{BB962C8B-B14F-4D97-AF65-F5344CB8AC3E}">
        <p14:creationId xmlns:p14="http://schemas.microsoft.com/office/powerpoint/2010/main" val="87201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38130" y="1401417"/>
            <a:ext cx="3156633" cy="584775"/>
          </a:xfrm>
          <a:prstGeom prst="rect">
            <a:avLst/>
          </a:prstGeom>
          <a:noFill/>
        </p:spPr>
        <p:txBody>
          <a:bodyPr wrap="none" rtlCol="0">
            <a:spAutoFit/>
          </a:bodyPr>
          <a:lstStyle/>
          <a:p>
            <a:r>
              <a:rPr lang="en-US" sz="3200" dirty="0">
                <a:solidFill>
                  <a:schemeClr val="accent2"/>
                </a:solidFill>
                <a:latin typeface="Comic Sans MS" pitchFamily="66" charset="0"/>
              </a:rPr>
              <a:t>This </a:t>
            </a:r>
            <a:r>
              <a:rPr lang="en-US" sz="3200">
                <a:solidFill>
                  <a:schemeClr val="accent2"/>
                </a:solidFill>
                <a:latin typeface="Comic Sans MS" pitchFamily="66" charset="0"/>
              </a:rPr>
              <a:t>and </a:t>
            </a:r>
            <a:r>
              <a:rPr lang="en-US" sz="3200" smtClean="0">
                <a:solidFill>
                  <a:schemeClr val="accent2"/>
                </a:solidFill>
                <a:latin typeface="Comic Sans MS" pitchFamily="66" charset="0"/>
              </a:rPr>
              <a:t>That…</a:t>
            </a:r>
            <a:endParaRPr lang="en-US" sz="3200" dirty="0">
              <a:solidFill>
                <a:schemeClr val="accent2"/>
              </a:solidFill>
            </a:endParaRPr>
          </a:p>
        </p:txBody>
      </p:sp>
      <p:sp>
        <p:nvSpPr>
          <p:cNvPr id="3" name="TextBox 2"/>
          <p:cNvSpPr txBox="1"/>
          <p:nvPr/>
        </p:nvSpPr>
        <p:spPr>
          <a:xfrm>
            <a:off x="1800970" y="1986192"/>
            <a:ext cx="4035287" cy="3785652"/>
          </a:xfrm>
          <a:prstGeom prst="rect">
            <a:avLst/>
          </a:prstGeom>
          <a:noFill/>
        </p:spPr>
        <p:txBody>
          <a:bodyPr wrap="square" rtlCol="0">
            <a:spAutoFit/>
          </a:bodyPr>
          <a:lstStyle/>
          <a:p>
            <a:pPr marL="285750" indent="-285750">
              <a:buFont typeface="Arial" pitchFamily="34" charset="0"/>
              <a:buChar char="•"/>
            </a:pPr>
            <a:r>
              <a:rPr lang="en-US" sz="2400" dirty="0">
                <a:solidFill>
                  <a:schemeClr val="accent2"/>
                </a:solidFill>
                <a:latin typeface="Comic Sans MS" pitchFamily="66" charset="0"/>
              </a:rPr>
              <a:t>A healthy snack should be sent daily.</a:t>
            </a:r>
          </a:p>
          <a:p>
            <a:pPr marL="285750" indent="-285750">
              <a:buFont typeface="Arial" pitchFamily="34" charset="0"/>
              <a:buChar char="•"/>
            </a:pPr>
            <a:r>
              <a:rPr lang="en-US" sz="2400" dirty="0">
                <a:solidFill>
                  <a:schemeClr val="accent2"/>
                </a:solidFill>
                <a:latin typeface="Comic Sans MS" pitchFamily="66" charset="0"/>
              </a:rPr>
              <a:t>Transportation changes must be in writing</a:t>
            </a:r>
            <a:r>
              <a:rPr lang="en-US" sz="2400" dirty="0" smtClean="0">
                <a:solidFill>
                  <a:schemeClr val="accent2"/>
                </a:solidFill>
                <a:latin typeface="Comic Sans MS" pitchFamily="66" charset="0"/>
              </a:rPr>
              <a:t>. NO EMAILS!</a:t>
            </a:r>
          </a:p>
          <a:p>
            <a:pPr marL="285750" indent="-285750">
              <a:buFont typeface="Arial" pitchFamily="34" charset="0"/>
              <a:buChar char="•"/>
            </a:pPr>
            <a:r>
              <a:rPr lang="en-US" sz="2400" dirty="0" smtClean="0">
                <a:solidFill>
                  <a:schemeClr val="accent2"/>
                </a:solidFill>
                <a:latin typeface="Comic Sans MS" pitchFamily="66" charset="0"/>
              </a:rPr>
              <a:t>Visit our blog for information about our class.  This can be accessed via the </a:t>
            </a:r>
            <a:r>
              <a:rPr lang="en-US" sz="2400" smtClean="0">
                <a:solidFill>
                  <a:schemeClr val="accent2"/>
                </a:solidFill>
                <a:latin typeface="Comic Sans MS" pitchFamily="66" charset="0"/>
              </a:rPr>
              <a:t>Ford website.</a:t>
            </a:r>
            <a:endParaRPr lang="en-US" sz="2400" dirty="0">
              <a:solidFill>
                <a:schemeClr val="accent2"/>
              </a:solidFill>
              <a:latin typeface="Comic Sans MS" pitchFamily="66" charset="0"/>
            </a:endParaRPr>
          </a:p>
        </p:txBody>
      </p:sp>
    </p:spTree>
    <p:extLst>
      <p:ext uri="{BB962C8B-B14F-4D97-AF65-F5344CB8AC3E}">
        <p14:creationId xmlns:p14="http://schemas.microsoft.com/office/powerpoint/2010/main" val="14905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543499" y="1938130"/>
            <a:ext cx="4031037" cy="3083921"/>
          </a:xfrm>
          <a:prstGeom prst="rect">
            <a:avLst/>
          </a:prstGeom>
          <a:noFill/>
        </p:spPr>
        <p:txBody>
          <a:bodyPr wrap="square" rtlCol="0">
            <a:spAutoFit/>
          </a:bodyPr>
          <a:lstStyle/>
          <a:p>
            <a:pPr>
              <a:lnSpc>
                <a:spcPct val="90000"/>
              </a:lnSpc>
              <a:defRPr/>
            </a:pPr>
            <a:r>
              <a:rPr lang="en-US" sz="2400" b="1" u="sng" dirty="0" smtClean="0">
                <a:solidFill>
                  <a:schemeClr val="accent2"/>
                </a:solidFill>
                <a:latin typeface="Comic Sans MS" pitchFamily="66" charset="0"/>
              </a:rPr>
              <a:t>Room Mom</a:t>
            </a:r>
            <a:r>
              <a:rPr lang="en-US" sz="2400" b="1" dirty="0" smtClean="0">
                <a:solidFill>
                  <a:schemeClr val="accent2"/>
                </a:solidFill>
                <a:latin typeface="Comic Sans MS" pitchFamily="66" charset="0"/>
              </a:rPr>
              <a:t>:</a:t>
            </a:r>
          </a:p>
          <a:p>
            <a:pPr>
              <a:lnSpc>
                <a:spcPct val="90000"/>
              </a:lnSpc>
              <a:defRPr/>
            </a:pPr>
            <a:r>
              <a:rPr lang="en-US" sz="2400" b="1" dirty="0" smtClean="0">
                <a:solidFill>
                  <a:schemeClr val="accent2"/>
                </a:solidFill>
                <a:latin typeface="Comic Sans MS" pitchFamily="66" charset="0"/>
              </a:rPr>
              <a:t>Mrs. Susan Meredith, Bailey’s mom </a:t>
            </a:r>
          </a:p>
          <a:p>
            <a:pPr marL="285750" indent="-285750">
              <a:lnSpc>
                <a:spcPct val="90000"/>
              </a:lnSpc>
              <a:buFont typeface="Arial" pitchFamily="34" charset="0"/>
              <a:buChar char="•"/>
              <a:defRPr/>
            </a:pPr>
            <a:endParaRPr lang="en-US" sz="2400" b="1" dirty="0">
              <a:solidFill>
                <a:schemeClr val="accent2"/>
              </a:solidFill>
              <a:latin typeface="Comic Sans MS" pitchFamily="66" charset="0"/>
            </a:endParaRPr>
          </a:p>
          <a:p>
            <a:pPr>
              <a:lnSpc>
                <a:spcPct val="90000"/>
              </a:lnSpc>
              <a:defRPr/>
            </a:pPr>
            <a:r>
              <a:rPr lang="en-US" sz="2400" b="1" dirty="0">
                <a:solidFill>
                  <a:schemeClr val="accent2"/>
                </a:solidFill>
                <a:latin typeface="Comic Sans MS" pitchFamily="66" charset="0"/>
              </a:rPr>
              <a:t>	</a:t>
            </a:r>
          </a:p>
          <a:p>
            <a:pPr>
              <a:lnSpc>
                <a:spcPct val="90000"/>
              </a:lnSpc>
              <a:defRPr/>
            </a:pPr>
            <a:r>
              <a:rPr lang="en-US" sz="2400" b="1" dirty="0">
                <a:solidFill>
                  <a:schemeClr val="accent2"/>
                </a:solidFill>
                <a:latin typeface="Comic Sans MS" pitchFamily="66" charset="0"/>
              </a:rPr>
              <a:t>  </a:t>
            </a:r>
          </a:p>
          <a:p>
            <a:pPr>
              <a:lnSpc>
                <a:spcPct val="90000"/>
              </a:lnSpc>
              <a:defRPr/>
            </a:pPr>
            <a:r>
              <a:rPr lang="en-US" sz="2400" b="1" dirty="0" smtClean="0">
                <a:solidFill>
                  <a:schemeClr val="accent2"/>
                </a:solidFill>
                <a:latin typeface="Comic Sans MS" pitchFamily="66" charset="0"/>
              </a:rPr>
              <a:t>She will contact </a:t>
            </a:r>
            <a:r>
              <a:rPr lang="en-US" sz="2400" b="1" dirty="0">
                <a:solidFill>
                  <a:schemeClr val="accent2"/>
                </a:solidFill>
                <a:latin typeface="Comic Sans MS" pitchFamily="66" charset="0"/>
              </a:rPr>
              <a:t>you about Classroom Helpers, Mystery Readers, etc.</a:t>
            </a:r>
          </a:p>
        </p:txBody>
      </p:sp>
      <p:sp>
        <p:nvSpPr>
          <p:cNvPr id="8" name="TextBox 7"/>
          <p:cNvSpPr txBox="1"/>
          <p:nvPr/>
        </p:nvSpPr>
        <p:spPr>
          <a:xfrm>
            <a:off x="2901308" y="1299431"/>
            <a:ext cx="327089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solidFill>
                  <a:schemeClr val="accent3"/>
                </a:solidFill>
                <a:latin typeface="Comic Sans MS" pitchFamily="66" charset="0"/>
              </a:rPr>
              <a:t>WE LOVE VOLUNTEERS</a:t>
            </a:r>
            <a:r>
              <a:rPr lang="en-US" b="1" dirty="0">
                <a:latin typeface="Comic Sans MS" pitchFamily="66" charset="0"/>
              </a:rPr>
              <a:t>!</a:t>
            </a:r>
            <a:endParaRPr lang="en-US" dirty="0"/>
          </a:p>
        </p:txBody>
      </p:sp>
    </p:spTree>
    <p:extLst>
      <p:ext uri="{BB962C8B-B14F-4D97-AF65-F5344CB8AC3E}">
        <p14:creationId xmlns:p14="http://schemas.microsoft.com/office/powerpoint/2010/main" val="273878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19656" y="1115568"/>
            <a:ext cx="4672584" cy="4524315"/>
          </a:xfrm>
          <a:prstGeom prst="rect">
            <a:avLst/>
          </a:prstGeom>
          <a:noFill/>
        </p:spPr>
        <p:txBody>
          <a:bodyPr wrap="square" rtlCol="0">
            <a:spAutoFit/>
          </a:bodyPr>
          <a:lstStyle/>
          <a:p>
            <a:r>
              <a:rPr lang="en-US" sz="1200" dirty="0" smtClean="0"/>
              <a:t>                                                   </a:t>
            </a:r>
            <a:r>
              <a:rPr lang="en-US" sz="1200" u="sng" dirty="0" smtClean="0">
                <a:solidFill>
                  <a:srgbClr val="C00000"/>
                </a:solidFill>
                <a:latin typeface="Comic Sans MS" panose="030F0702030302020204" pitchFamily="66" charset="0"/>
              </a:rPr>
              <a:t>Safety Concerns</a:t>
            </a:r>
            <a:r>
              <a:rPr lang="en-US" sz="1200" dirty="0" smtClean="0">
                <a:solidFill>
                  <a:srgbClr val="C00000"/>
                </a:solidFill>
                <a:latin typeface="Comic Sans MS" panose="030F0702030302020204" pitchFamily="66" charset="0"/>
              </a:rPr>
              <a:t>: </a:t>
            </a:r>
          </a:p>
          <a:p>
            <a:endParaRPr lang="en-US" sz="1200" dirty="0" smtClean="0">
              <a:solidFill>
                <a:srgbClr val="C00000"/>
              </a:solidFill>
              <a:latin typeface="Comic Sans MS" panose="030F0702030302020204" pitchFamily="66" charset="0"/>
            </a:endParaRPr>
          </a:p>
          <a:p>
            <a:r>
              <a:rPr lang="en-US" sz="1200" dirty="0" smtClean="0">
                <a:solidFill>
                  <a:srgbClr val="C00000"/>
                </a:solidFill>
                <a:latin typeface="Comic Sans MS" panose="030F0702030302020204" pitchFamily="66" charset="0"/>
              </a:rPr>
              <a:t>•Our </a:t>
            </a:r>
            <a:r>
              <a:rPr lang="en-US" sz="1200" dirty="0">
                <a:solidFill>
                  <a:srgbClr val="C00000"/>
                </a:solidFill>
                <a:latin typeface="Comic Sans MS" panose="030F0702030302020204" pitchFamily="66" charset="0"/>
              </a:rPr>
              <a:t>building and classroom doors will be locked at all times. </a:t>
            </a:r>
          </a:p>
          <a:p>
            <a:r>
              <a:rPr lang="en-US" sz="1200" dirty="0" smtClean="0">
                <a:solidFill>
                  <a:srgbClr val="C00000"/>
                </a:solidFill>
                <a:latin typeface="Comic Sans MS" panose="030F0702030302020204" pitchFamily="66" charset="0"/>
              </a:rPr>
              <a:t>•Upon </a:t>
            </a:r>
            <a:r>
              <a:rPr lang="en-US" sz="1200" dirty="0">
                <a:solidFill>
                  <a:srgbClr val="C00000"/>
                </a:solidFill>
                <a:latin typeface="Comic Sans MS" panose="030F0702030302020204" pitchFamily="66" charset="0"/>
              </a:rPr>
              <a:t>arrival, ring the front doorbell and look into the camera.  Please remove sunglasses and refrain from cell phone use at the camera.  You may be questioned about the nature of your visit and asked to provide ID.</a:t>
            </a:r>
          </a:p>
          <a:p>
            <a:r>
              <a:rPr lang="en-US" sz="1200" dirty="0" smtClean="0">
                <a:solidFill>
                  <a:srgbClr val="C00000"/>
                </a:solidFill>
                <a:latin typeface="Comic Sans MS" panose="030F0702030302020204" pitchFamily="66" charset="0"/>
              </a:rPr>
              <a:t>•Please </a:t>
            </a:r>
            <a:r>
              <a:rPr lang="en-US" sz="1200" dirty="0">
                <a:solidFill>
                  <a:srgbClr val="C00000"/>
                </a:solidFill>
                <a:latin typeface="Comic Sans MS" panose="030F0702030302020204" pitchFamily="66" charset="0"/>
              </a:rPr>
              <a:t>do not hold the door open for other visitors and do not let other visitors in when you exit the building.  Each visitor must ring the bell for entry into the building. </a:t>
            </a:r>
          </a:p>
          <a:p>
            <a:r>
              <a:rPr lang="en-US" sz="1200" dirty="0" smtClean="0">
                <a:solidFill>
                  <a:srgbClr val="C00000"/>
                </a:solidFill>
                <a:latin typeface="Comic Sans MS" panose="030F0702030302020204" pitchFamily="66" charset="0"/>
              </a:rPr>
              <a:t>•Once </a:t>
            </a:r>
            <a:r>
              <a:rPr lang="en-US" sz="1200" dirty="0">
                <a:solidFill>
                  <a:srgbClr val="C00000"/>
                </a:solidFill>
                <a:latin typeface="Comic Sans MS" panose="030F0702030302020204" pitchFamily="66" charset="0"/>
              </a:rPr>
              <a:t>you enter the building, report to the front office or please sign in at the computer in the front lobby.  Please wear your visitor sticker at all times.  Our staff has been trained to question any adult in the building not wearing a CCSD badge or visitor sticker.  </a:t>
            </a:r>
          </a:p>
          <a:p>
            <a:r>
              <a:rPr lang="en-US" sz="1200" dirty="0" smtClean="0">
                <a:solidFill>
                  <a:srgbClr val="C00000"/>
                </a:solidFill>
                <a:latin typeface="Comic Sans MS" panose="030F0702030302020204" pitchFamily="66" charset="0"/>
              </a:rPr>
              <a:t>•We </a:t>
            </a:r>
            <a:r>
              <a:rPr lang="en-US" sz="1200" dirty="0">
                <a:solidFill>
                  <a:srgbClr val="C00000"/>
                </a:solidFill>
                <a:latin typeface="Comic Sans MS" panose="030F0702030302020204" pitchFamily="66" charset="0"/>
              </a:rPr>
              <a:t>request that no outside adults walk the halls of the building.   </a:t>
            </a:r>
          </a:p>
          <a:p>
            <a:r>
              <a:rPr lang="en-US" sz="1200" dirty="0" smtClean="0">
                <a:solidFill>
                  <a:srgbClr val="C00000"/>
                </a:solidFill>
                <a:latin typeface="Comic Sans MS" panose="030F0702030302020204" pitchFamily="66" charset="0"/>
              </a:rPr>
              <a:t>•The </a:t>
            </a:r>
            <a:r>
              <a:rPr lang="en-US" sz="1200" dirty="0">
                <a:solidFill>
                  <a:srgbClr val="C00000"/>
                </a:solidFill>
                <a:latin typeface="Comic Sans MS" panose="030F0702030302020204" pitchFamily="66" charset="0"/>
              </a:rPr>
              <a:t>office can handle any needs you may have or deliveries to your child.  They will direct you to the cafeteria if you are bringing a forgotten lunch to school. </a:t>
            </a:r>
          </a:p>
          <a:p>
            <a:r>
              <a:rPr lang="en-US" sz="1200" dirty="0" smtClean="0">
                <a:solidFill>
                  <a:srgbClr val="C00000"/>
                </a:solidFill>
                <a:latin typeface="Comic Sans MS" panose="030F0702030302020204" pitchFamily="66" charset="0"/>
              </a:rPr>
              <a:t>•The </a:t>
            </a:r>
            <a:r>
              <a:rPr lang="en-US" sz="1200" dirty="0">
                <a:solidFill>
                  <a:srgbClr val="C00000"/>
                </a:solidFill>
                <a:latin typeface="Comic Sans MS" panose="030F0702030302020204" pitchFamily="66" charset="0"/>
              </a:rPr>
              <a:t>Cobb County School District Police department will be conducting safety audits at all schools.  We are fortunate to have a highly trained department providing support to all of the CCSD schools. </a:t>
            </a:r>
          </a:p>
        </p:txBody>
      </p:sp>
    </p:spTree>
    <p:extLst>
      <p:ext uri="{BB962C8B-B14F-4D97-AF65-F5344CB8AC3E}">
        <p14:creationId xmlns:p14="http://schemas.microsoft.com/office/powerpoint/2010/main" val="125303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18252" y="1282147"/>
            <a:ext cx="4154557" cy="646331"/>
          </a:xfrm>
          <a:prstGeom prst="rect">
            <a:avLst/>
          </a:prstGeom>
          <a:noFill/>
        </p:spPr>
        <p:txBody>
          <a:bodyPr wrap="square" rtlCol="0">
            <a:spAutoFit/>
          </a:bodyPr>
          <a:lstStyle/>
          <a:p>
            <a:r>
              <a:rPr lang="en-US" dirty="0">
                <a:latin typeface="Comic Sans MS" pitchFamily="66" charset="0"/>
              </a:rPr>
              <a:t/>
            </a:r>
            <a:br>
              <a:rPr lang="en-US" dirty="0">
                <a:latin typeface="Comic Sans MS" pitchFamily="66" charset="0"/>
              </a:rPr>
            </a:br>
            <a:endParaRPr lang="en-US" dirty="0"/>
          </a:p>
        </p:txBody>
      </p:sp>
      <p:sp>
        <p:nvSpPr>
          <p:cNvPr id="5" name="TextBox 4"/>
          <p:cNvSpPr txBox="1"/>
          <p:nvPr/>
        </p:nvSpPr>
        <p:spPr>
          <a:xfrm>
            <a:off x="2027582" y="1405790"/>
            <a:ext cx="3935896" cy="4339650"/>
          </a:xfrm>
          <a:prstGeom prst="rect">
            <a:avLst/>
          </a:prstGeom>
          <a:noFill/>
        </p:spPr>
        <p:txBody>
          <a:bodyPr wrap="square" rtlCol="0">
            <a:spAutoFit/>
          </a:bodyPr>
          <a:lstStyle/>
          <a:p>
            <a:r>
              <a:rPr lang="en-US" sz="1200" dirty="0" smtClean="0">
                <a:solidFill>
                  <a:schemeClr val="accent2"/>
                </a:solidFill>
                <a:latin typeface="Comic Sans MS" pitchFamily="66" charset="0"/>
              </a:rPr>
              <a:t>	</a:t>
            </a:r>
            <a:r>
              <a:rPr lang="en-US" sz="1200" u="sng" dirty="0" smtClean="0">
                <a:solidFill>
                  <a:schemeClr val="accent2"/>
                </a:solidFill>
                <a:latin typeface="Comic Sans MS" pitchFamily="66" charset="0"/>
              </a:rPr>
              <a:t>Safety Concerns Continued</a:t>
            </a:r>
          </a:p>
          <a:p>
            <a:endParaRPr lang="en-US" sz="1200" dirty="0" smtClean="0">
              <a:solidFill>
                <a:schemeClr val="accent2"/>
              </a:solidFill>
              <a:latin typeface="Comic Sans MS" pitchFamily="66" charset="0"/>
            </a:endParaRPr>
          </a:p>
          <a:p>
            <a:r>
              <a:rPr lang="en-US" sz="1400" dirty="0" smtClean="0">
                <a:solidFill>
                  <a:schemeClr val="accent2"/>
                </a:solidFill>
                <a:latin typeface="Comic Sans MS" pitchFamily="66" charset="0"/>
              </a:rPr>
              <a:t>Once </a:t>
            </a:r>
            <a:r>
              <a:rPr lang="en-US" sz="1400" dirty="0">
                <a:solidFill>
                  <a:schemeClr val="accent2"/>
                </a:solidFill>
                <a:latin typeface="Comic Sans MS" pitchFamily="66" charset="0"/>
              </a:rPr>
              <a:t>you enter the building, report to the front office or please sign in at the computer in the front lobby.  Please wear your visitor sticker at all times.  Our staff has been trained to question any adult in the building not wearing a CCSD badge or visitor sticker.  </a:t>
            </a:r>
          </a:p>
          <a:p>
            <a:r>
              <a:rPr lang="en-US" sz="1400" dirty="0" smtClean="0">
                <a:solidFill>
                  <a:schemeClr val="accent2"/>
                </a:solidFill>
                <a:latin typeface="Comic Sans MS" pitchFamily="66" charset="0"/>
              </a:rPr>
              <a:t>•We </a:t>
            </a:r>
            <a:r>
              <a:rPr lang="en-US" sz="1400" dirty="0">
                <a:solidFill>
                  <a:schemeClr val="accent2"/>
                </a:solidFill>
                <a:latin typeface="Comic Sans MS" pitchFamily="66" charset="0"/>
              </a:rPr>
              <a:t>request that no outside adults walk the halls of the building.   </a:t>
            </a:r>
          </a:p>
          <a:p>
            <a:r>
              <a:rPr lang="en-US" sz="1400" dirty="0" smtClean="0">
                <a:solidFill>
                  <a:schemeClr val="accent2"/>
                </a:solidFill>
                <a:latin typeface="Comic Sans MS" pitchFamily="66" charset="0"/>
              </a:rPr>
              <a:t>•The </a:t>
            </a:r>
            <a:r>
              <a:rPr lang="en-US" sz="1400" dirty="0">
                <a:solidFill>
                  <a:schemeClr val="accent2"/>
                </a:solidFill>
                <a:latin typeface="Comic Sans MS" pitchFamily="66" charset="0"/>
              </a:rPr>
              <a:t>office can handle any needs you may have or deliveries to your child.  They will direct you to the cafeteria if you are bringing a forgotten lunch to school. </a:t>
            </a:r>
          </a:p>
          <a:p>
            <a:r>
              <a:rPr lang="en-US" sz="1400" dirty="0" smtClean="0">
                <a:solidFill>
                  <a:schemeClr val="accent2"/>
                </a:solidFill>
                <a:latin typeface="Comic Sans MS" pitchFamily="66" charset="0"/>
              </a:rPr>
              <a:t>•The </a:t>
            </a:r>
            <a:r>
              <a:rPr lang="en-US" sz="1400" dirty="0">
                <a:solidFill>
                  <a:schemeClr val="accent2"/>
                </a:solidFill>
                <a:latin typeface="Comic Sans MS" pitchFamily="66" charset="0"/>
              </a:rPr>
              <a:t>Cobb County School District Police department will be conducting safety audits at all schools.  We are fortunate to have a highly trained department providing support to all of the CCSD schools. </a:t>
            </a:r>
          </a:p>
        </p:txBody>
      </p:sp>
    </p:spTree>
    <p:extLst>
      <p:ext uri="{BB962C8B-B14F-4D97-AF65-F5344CB8AC3E}">
        <p14:creationId xmlns:p14="http://schemas.microsoft.com/office/powerpoint/2010/main" val="153250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18252" y="1282147"/>
            <a:ext cx="4154557" cy="923330"/>
          </a:xfrm>
          <a:prstGeom prst="rect">
            <a:avLst/>
          </a:prstGeom>
          <a:noFill/>
        </p:spPr>
        <p:txBody>
          <a:bodyPr wrap="square" rtlCol="0">
            <a:spAutoFit/>
          </a:bodyPr>
          <a:lstStyle/>
          <a:p>
            <a:r>
              <a:rPr lang="en-US" sz="3600" dirty="0">
                <a:solidFill>
                  <a:schemeClr val="accent3"/>
                </a:solidFill>
                <a:latin typeface="Comic Sans MS" pitchFamily="66" charset="0"/>
              </a:rPr>
              <a:t>QUESTIONS?</a:t>
            </a:r>
            <a:r>
              <a:rPr lang="en-US" dirty="0">
                <a:latin typeface="Comic Sans MS" pitchFamily="66" charset="0"/>
              </a:rPr>
              <a:t/>
            </a:r>
            <a:br>
              <a:rPr lang="en-US" dirty="0">
                <a:latin typeface="Comic Sans MS" pitchFamily="66" charset="0"/>
              </a:rPr>
            </a:br>
            <a:endParaRPr lang="en-US" dirty="0"/>
          </a:p>
        </p:txBody>
      </p:sp>
      <p:sp>
        <p:nvSpPr>
          <p:cNvPr id="5" name="TextBox 4"/>
          <p:cNvSpPr txBox="1"/>
          <p:nvPr/>
        </p:nvSpPr>
        <p:spPr>
          <a:xfrm>
            <a:off x="2047461" y="2484782"/>
            <a:ext cx="3935896" cy="2554545"/>
          </a:xfrm>
          <a:prstGeom prst="rect">
            <a:avLst/>
          </a:prstGeom>
          <a:noFill/>
        </p:spPr>
        <p:txBody>
          <a:bodyPr wrap="square" rtlCol="0">
            <a:spAutoFit/>
          </a:bodyPr>
          <a:lstStyle/>
          <a:p>
            <a:pPr algn="ctr"/>
            <a:r>
              <a:rPr lang="en-US" sz="3200" dirty="0">
                <a:solidFill>
                  <a:schemeClr val="accent2"/>
                </a:solidFill>
                <a:latin typeface="Comic Sans MS" pitchFamily="66" charset="0"/>
              </a:rPr>
              <a:t>THANK YOU FOR COMING TONIGHT.  IT’S GOING TO BE A FANTASTIC YEAR!</a:t>
            </a:r>
          </a:p>
        </p:txBody>
      </p:sp>
    </p:spTree>
    <p:extLst>
      <p:ext uri="{BB962C8B-B14F-4D97-AF65-F5344CB8AC3E}">
        <p14:creationId xmlns:p14="http://schemas.microsoft.com/office/powerpoint/2010/main" val="6016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02570" y="7791580"/>
            <a:ext cx="3784567" cy="5632311"/>
          </a:xfrm>
          <a:prstGeom prst="rect">
            <a:avLst/>
          </a:prstGeom>
          <a:noFill/>
        </p:spPr>
        <p:txBody>
          <a:bodyPr wrap="square" rtlCol="0">
            <a:spAutoFit/>
          </a:bodyPr>
          <a:lstStyle/>
          <a:p>
            <a:pPr algn="ctr"/>
            <a:r>
              <a:rPr lang="en-US" sz="6000" dirty="0" smtClean="0"/>
              <a:t> </a:t>
            </a:r>
            <a:r>
              <a:rPr lang="en-US" sz="6000" dirty="0" smtClean="0">
                <a:solidFill>
                  <a:schemeClr val="accent2"/>
                </a:solidFill>
                <a:latin typeface="Cooper Black" pitchFamily="18" charset="0"/>
              </a:rPr>
              <a:t>Meet </a:t>
            </a:r>
          </a:p>
          <a:p>
            <a:pPr algn="ctr"/>
            <a:r>
              <a:rPr lang="en-US" sz="6000" dirty="0" smtClean="0">
                <a:solidFill>
                  <a:schemeClr val="accent2"/>
                </a:solidFill>
                <a:latin typeface="Cooper Black" pitchFamily="18" charset="0"/>
              </a:rPr>
              <a:t>Mrs. Crimm &amp; Mrs. Hyde</a:t>
            </a:r>
          </a:p>
          <a:p>
            <a:pPr algn="ctr"/>
            <a:r>
              <a:rPr lang="en-US" sz="6000" dirty="0" smtClean="0">
                <a:latin typeface="Cooper Black" pitchFamily="18" charset="0"/>
              </a:rPr>
              <a:t>          </a:t>
            </a:r>
          </a:p>
        </p:txBody>
      </p:sp>
      <p:pic>
        <p:nvPicPr>
          <p:cNvPr id="1028" name="Picture 4" descr="https://scontent-atl1-1.xx.fbcdn.net/hphotos-xtf1/v/t1.0-9/10443388_10204695269615907_4829690627452993059_n.jpg?oh=c7f0354b48ff0b127274a38b1bea107c&amp;oe=56543F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72" y="411"/>
            <a:ext cx="2564434" cy="25644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89713" y="2511815"/>
            <a:ext cx="6839761" cy="1938992"/>
          </a:xfrm>
          <a:prstGeom prst="rect">
            <a:avLst/>
          </a:prstGeom>
          <a:noFill/>
        </p:spPr>
        <p:txBody>
          <a:bodyPr wrap="square" rtlCol="0">
            <a:spAutoFit/>
          </a:bodyPr>
          <a:lstStyle/>
          <a:p>
            <a:pPr algn="ctr"/>
            <a:r>
              <a:rPr lang="en-US" sz="6000" b="1" dirty="0" smtClean="0">
                <a:solidFill>
                  <a:srgbClr val="A50021"/>
                </a:solidFill>
                <a:latin typeface="Britannic Bold" panose="020B0903060703020204" pitchFamily="34" charset="0"/>
              </a:rPr>
              <a:t>Meet Mrs. Crimm &amp; </a:t>
            </a:r>
          </a:p>
          <a:p>
            <a:pPr algn="ctr"/>
            <a:r>
              <a:rPr lang="en-US" sz="6000" b="1" dirty="0" smtClean="0">
                <a:solidFill>
                  <a:srgbClr val="A50021"/>
                </a:solidFill>
                <a:latin typeface="Britannic Bold" panose="020B0903060703020204" pitchFamily="34" charset="0"/>
              </a:rPr>
              <a:t>Mrs. Hyde</a:t>
            </a:r>
            <a:endParaRPr lang="en-US" sz="6000" b="1" dirty="0">
              <a:solidFill>
                <a:srgbClr val="A50021"/>
              </a:solidFill>
              <a:latin typeface="Britannic Bold" panose="020B0903060703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92" y="411"/>
            <a:ext cx="3439130" cy="2511404"/>
          </a:xfrm>
          <a:prstGeom prst="ellipse">
            <a:avLst/>
          </a:prstGeom>
          <a:ln>
            <a:noFill/>
          </a:ln>
          <a:effectLst>
            <a:softEdge rad="112500"/>
          </a:effectLst>
        </p:spPr>
      </p:pic>
      <p:pic>
        <p:nvPicPr>
          <p:cNvPr id="4" name="Picture 3"/>
          <p:cNvPicPr>
            <a:picLocks noChangeAspect="1"/>
          </p:cNvPicPr>
          <p:nvPr/>
        </p:nvPicPr>
        <p:blipFill>
          <a:blip r:embed="rId6"/>
          <a:stretch>
            <a:fillRect/>
          </a:stretch>
        </p:blipFill>
        <p:spPr>
          <a:xfrm>
            <a:off x="6835417" y="-125041"/>
            <a:ext cx="2188114" cy="2917484"/>
          </a:xfrm>
          <a:prstGeom prst="ellipse">
            <a:avLst/>
          </a:prstGeom>
          <a:ln>
            <a:noFill/>
          </a:ln>
          <a:effectLst>
            <a:softEdge rad="112500"/>
          </a:effectLst>
        </p:spPr>
      </p:pic>
      <p:pic>
        <p:nvPicPr>
          <p:cNvPr id="6" name="Picture 5"/>
          <p:cNvPicPr>
            <a:picLocks noChangeAspect="1"/>
          </p:cNvPicPr>
          <p:nvPr/>
        </p:nvPicPr>
        <p:blipFill>
          <a:blip r:embed="rId7"/>
          <a:stretch>
            <a:fillRect/>
          </a:stretch>
        </p:blipFill>
        <p:spPr>
          <a:xfrm>
            <a:off x="6095484" y="3943727"/>
            <a:ext cx="3048516" cy="3018484"/>
          </a:xfrm>
          <a:prstGeom prst="ellipse">
            <a:avLst/>
          </a:prstGeom>
          <a:ln>
            <a:noFill/>
          </a:ln>
          <a:effectLst>
            <a:softEdge rad="112500"/>
          </a:effectLst>
        </p:spPr>
      </p:pic>
      <p:pic>
        <p:nvPicPr>
          <p:cNvPr id="1026" name="Picture 2" descr="https://scontent-atl3-1.xx.fbcdn.net/v/t1.0-9/13669669_10210310315940881_3604333966410796140_n.jpg?oh=b1107cebc28cc539979df8db66e9ae1c&amp;oe=581CF1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82" y="4169685"/>
            <a:ext cx="1543702" cy="20582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a:stretch>
            <a:fillRect/>
          </a:stretch>
        </p:blipFill>
        <p:spPr>
          <a:xfrm>
            <a:off x="1272593" y="4804568"/>
            <a:ext cx="1524044" cy="2032059"/>
          </a:xfrm>
          <a:prstGeom prst="ellipse">
            <a:avLst/>
          </a:prstGeom>
          <a:ln>
            <a:noFill/>
          </a:ln>
          <a:effectLst>
            <a:softEdge rad="112500"/>
          </a:effectLst>
        </p:spPr>
      </p:pic>
      <p:pic>
        <p:nvPicPr>
          <p:cNvPr id="10" name="Picture 9"/>
          <p:cNvPicPr>
            <a:picLocks noChangeAspect="1"/>
          </p:cNvPicPr>
          <p:nvPr/>
        </p:nvPicPr>
        <p:blipFill>
          <a:blip r:embed="rId10"/>
          <a:stretch>
            <a:fillRect/>
          </a:stretch>
        </p:blipFill>
        <p:spPr>
          <a:xfrm>
            <a:off x="3327472" y="4169685"/>
            <a:ext cx="2698423" cy="2698423"/>
          </a:xfrm>
          <a:prstGeom prst="ellipse">
            <a:avLst/>
          </a:prstGeom>
          <a:ln>
            <a:noFill/>
          </a:ln>
          <a:effectLst>
            <a:softEdge rad="112500"/>
          </a:effectLst>
        </p:spPr>
      </p:pic>
    </p:spTree>
    <p:extLst>
      <p:ext uri="{BB962C8B-B14F-4D97-AF65-F5344CB8AC3E}">
        <p14:creationId xmlns:p14="http://schemas.microsoft.com/office/powerpoint/2010/main" val="22442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02835" y="1222512"/>
            <a:ext cx="4681330" cy="461665"/>
          </a:xfrm>
          <a:prstGeom prst="rect">
            <a:avLst/>
          </a:prstGeom>
          <a:noFill/>
        </p:spPr>
        <p:txBody>
          <a:bodyPr wrap="square" rtlCol="0">
            <a:spAutoFit/>
          </a:bodyPr>
          <a:lstStyle/>
          <a:p>
            <a:r>
              <a:rPr lang="en-US" dirty="0" smtClean="0">
                <a:latin typeface="Comic Sans MS" pitchFamily="66" charset="0"/>
              </a:rPr>
              <a:t>                 </a:t>
            </a:r>
            <a:r>
              <a:rPr lang="en-US" sz="2400" b="1" dirty="0" smtClean="0">
                <a:solidFill>
                  <a:schemeClr val="accent2"/>
                </a:solidFill>
                <a:latin typeface="Comic Sans MS" pitchFamily="66" charset="0"/>
              </a:rPr>
              <a:t>Curriculum </a:t>
            </a:r>
            <a:r>
              <a:rPr lang="en-US" sz="2400" b="1" dirty="0">
                <a:solidFill>
                  <a:schemeClr val="accent2"/>
                </a:solidFill>
                <a:latin typeface="Comic Sans MS" pitchFamily="66" charset="0"/>
              </a:rPr>
              <a:t>Points</a:t>
            </a:r>
            <a:endParaRPr lang="en-US" sz="2400" b="1" dirty="0">
              <a:solidFill>
                <a:schemeClr val="accent2"/>
              </a:solidFill>
            </a:endParaRPr>
          </a:p>
        </p:txBody>
      </p:sp>
      <p:sp>
        <p:nvSpPr>
          <p:cNvPr id="4" name="TextBox 3"/>
          <p:cNvSpPr txBox="1"/>
          <p:nvPr/>
        </p:nvSpPr>
        <p:spPr>
          <a:xfrm>
            <a:off x="2297132" y="1591845"/>
            <a:ext cx="4303643" cy="3970318"/>
          </a:xfrm>
          <a:prstGeom prst="rect">
            <a:avLst/>
          </a:prstGeom>
          <a:noFill/>
        </p:spPr>
        <p:txBody>
          <a:bodyPr wrap="square" rtlCol="0">
            <a:spAutoFit/>
          </a:bodyPr>
          <a:lstStyle/>
          <a:p>
            <a:r>
              <a:rPr lang="en-US" b="1" u="sng" dirty="0"/>
              <a:t>Reading:</a:t>
            </a:r>
            <a:r>
              <a:rPr lang="en-US" dirty="0"/>
              <a:t>  Good Habits/Great Readers (Shared Reading and Guided  Reading)</a:t>
            </a:r>
          </a:p>
          <a:p>
            <a:r>
              <a:rPr lang="en-US" b="1" u="sng" dirty="0"/>
              <a:t>Phonics:</a:t>
            </a:r>
            <a:r>
              <a:rPr lang="en-US" dirty="0"/>
              <a:t>  </a:t>
            </a:r>
            <a:r>
              <a:rPr lang="en-US" dirty="0" smtClean="0"/>
              <a:t>Build It Up/ Benchmark Literacy</a:t>
            </a:r>
            <a:endParaRPr lang="en-US" dirty="0"/>
          </a:p>
          <a:p>
            <a:r>
              <a:rPr lang="en-US" b="1" u="sng" dirty="0"/>
              <a:t>Mathematics:</a:t>
            </a:r>
            <a:r>
              <a:rPr lang="en-US" dirty="0"/>
              <a:t>  Harcourt Brace (whole group instruction and guided  math groups)</a:t>
            </a:r>
          </a:p>
          <a:p>
            <a:r>
              <a:rPr lang="en-US" b="1" u="sng" dirty="0"/>
              <a:t>Social Studies, Science, and Health:</a:t>
            </a:r>
            <a:r>
              <a:rPr lang="en-US" dirty="0"/>
              <a:t>  integrated through language arts</a:t>
            </a:r>
          </a:p>
          <a:p>
            <a:r>
              <a:rPr lang="en-US" b="1" u="sng" dirty="0" err="1"/>
              <a:t>Zaner</a:t>
            </a:r>
            <a:r>
              <a:rPr lang="en-US" b="1" u="sng" dirty="0"/>
              <a:t> </a:t>
            </a:r>
            <a:r>
              <a:rPr lang="en-US" b="1" u="sng" dirty="0" err="1"/>
              <a:t>Bloser</a:t>
            </a:r>
            <a:r>
              <a:rPr lang="en-US" b="1" u="sng" dirty="0"/>
              <a:t> Handwriting</a:t>
            </a:r>
          </a:p>
          <a:p>
            <a:r>
              <a:rPr lang="en-US" b="1" u="sng" dirty="0"/>
              <a:t>Sight </a:t>
            </a:r>
            <a:r>
              <a:rPr lang="en-US" b="1" u="sng" dirty="0" smtClean="0"/>
              <a:t>Words</a:t>
            </a:r>
            <a:r>
              <a:rPr lang="en-US" b="1" dirty="0" smtClean="0"/>
              <a:t>:   </a:t>
            </a:r>
            <a:r>
              <a:rPr lang="en-US" dirty="0" smtClean="0"/>
              <a:t>200 </a:t>
            </a:r>
            <a:r>
              <a:rPr lang="en-US" dirty="0"/>
              <a:t>most frequently seen print words in reading text</a:t>
            </a:r>
          </a:p>
          <a:p>
            <a:endParaRPr lang="en-US" b="1" u="sng" dirty="0"/>
          </a:p>
          <a:p>
            <a:r>
              <a:rPr lang="en-US" b="1" dirty="0" smtClean="0"/>
              <a:t>*We are </a:t>
            </a:r>
            <a:r>
              <a:rPr lang="en-US" b="1" dirty="0"/>
              <a:t>teaching a lot of the curriculum through the use of our  Interactive Smart Boards.</a:t>
            </a:r>
          </a:p>
        </p:txBody>
      </p:sp>
    </p:spTree>
    <p:extLst>
      <p:ext uri="{BB962C8B-B14F-4D97-AF65-F5344CB8AC3E}">
        <p14:creationId xmlns:p14="http://schemas.microsoft.com/office/powerpoint/2010/main" val="109411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93504" y="1262270"/>
            <a:ext cx="427382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0070C0"/>
                </a:solidFill>
              </a:rPr>
              <a:t>                  </a:t>
            </a:r>
            <a:r>
              <a:rPr lang="en-US" sz="3200" b="1" dirty="0" smtClean="0">
                <a:solidFill>
                  <a:schemeClr val="accent3">
                    <a:lumMod val="75000"/>
                  </a:schemeClr>
                </a:solidFill>
              </a:rPr>
              <a:t>The </a:t>
            </a:r>
            <a:r>
              <a:rPr lang="en-US" sz="3200" b="1" dirty="0">
                <a:solidFill>
                  <a:schemeClr val="accent3">
                    <a:lumMod val="75000"/>
                  </a:schemeClr>
                </a:solidFill>
              </a:rPr>
              <a:t>Daily 5</a:t>
            </a:r>
            <a:endParaRPr lang="en-US" sz="3200" dirty="0">
              <a:solidFill>
                <a:schemeClr val="accent3">
                  <a:lumMod val="75000"/>
                </a:schemeClr>
              </a:solidFill>
            </a:endParaRPr>
          </a:p>
        </p:txBody>
      </p:sp>
      <p:sp>
        <p:nvSpPr>
          <p:cNvPr id="4" name="TextBox 3"/>
          <p:cNvSpPr txBox="1"/>
          <p:nvPr/>
        </p:nvSpPr>
        <p:spPr>
          <a:xfrm>
            <a:off x="2047461" y="1938130"/>
            <a:ext cx="5218043" cy="3477875"/>
          </a:xfrm>
          <a:prstGeom prst="rect">
            <a:avLst/>
          </a:prstGeom>
          <a:noFill/>
        </p:spPr>
        <p:txBody>
          <a:bodyPr wrap="square" rtlCol="0">
            <a:spAutoFit/>
          </a:bodyPr>
          <a:lstStyle/>
          <a:p>
            <a:pPr marL="342900" indent="-342900">
              <a:buFont typeface="Arial" pitchFamily="34" charset="0"/>
              <a:buChar char="•"/>
            </a:pPr>
            <a:r>
              <a:rPr lang="en-US" sz="2000" b="1" dirty="0" smtClean="0">
                <a:solidFill>
                  <a:schemeClr val="accent2"/>
                </a:solidFill>
              </a:rPr>
              <a:t>Our </a:t>
            </a:r>
            <a:r>
              <a:rPr lang="en-US" sz="2000" b="1" dirty="0">
                <a:solidFill>
                  <a:schemeClr val="accent2"/>
                </a:solidFill>
              </a:rPr>
              <a:t>class is implementing a new literacy structure that teaches independence</a:t>
            </a:r>
            <a:r>
              <a:rPr lang="en-US" sz="2000" b="1" dirty="0" smtClean="0">
                <a:solidFill>
                  <a:schemeClr val="accent2"/>
                </a:solidFill>
              </a:rPr>
              <a:t>.</a:t>
            </a:r>
          </a:p>
          <a:p>
            <a:pPr marL="342900" indent="-342900">
              <a:buFont typeface="Arial" pitchFamily="34" charset="0"/>
              <a:buChar char="•"/>
            </a:pPr>
            <a:r>
              <a:rPr lang="en-US" sz="2000" b="1" dirty="0" smtClean="0">
                <a:solidFill>
                  <a:schemeClr val="accent2"/>
                </a:solidFill>
              </a:rPr>
              <a:t>Students </a:t>
            </a:r>
            <a:r>
              <a:rPr lang="en-US" sz="2000" b="1" dirty="0">
                <a:solidFill>
                  <a:schemeClr val="accent2"/>
                </a:solidFill>
              </a:rPr>
              <a:t>have a choice of books and centers that interest them and pick daily.</a:t>
            </a:r>
          </a:p>
          <a:p>
            <a:pPr marL="342900" indent="-342900">
              <a:buFont typeface="Arial" pitchFamily="34" charset="0"/>
              <a:buChar char="•"/>
            </a:pPr>
            <a:r>
              <a:rPr lang="en-US" sz="2000" b="1" dirty="0" smtClean="0">
                <a:solidFill>
                  <a:schemeClr val="accent2"/>
                </a:solidFill>
              </a:rPr>
              <a:t>5 </a:t>
            </a:r>
            <a:r>
              <a:rPr lang="en-US" sz="2000" b="1" dirty="0">
                <a:solidFill>
                  <a:schemeClr val="accent2"/>
                </a:solidFill>
              </a:rPr>
              <a:t>Centers (Read to Self, Work on Writing, Read to </a:t>
            </a:r>
            <a:r>
              <a:rPr lang="en-US" sz="2000" b="1" dirty="0" smtClean="0">
                <a:solidFill>
                  <a:schemeClr val="accent2"/>
                </a:solidFill>
              </a:rPr>
              <a:t>Someone</a:t>
            </a:r>
            <a:r>
              <a:rPr lang="en-US" sz="2000" b="1" dirty="0">
                <a:solidFill>
                  <a:schemeClr val="accent2"/>
                </a:solidFill>
              </a:rPr>
              <a:t>, Listen to Reading, Word Work)</a:t>
            </a:r>
          </a:p>
          <a:p>
            <a:pPr marL="342900" indent="-342900">
              <a:buFont typeface="Arial" pitchFamily="34" charset="0"/>
              <a:buChar char="•"/>
            </a:pPr>
            <a:r>
              <a:rPr lang="en-US" sz="2000" b="1" dirty="0" smtClean="0">
                <a:solidFill>
                  <a:schemeClr val="accent2"/>
                </a:solidFill>
              </a:rPr>
              <a:t>Students </a:t>
            </a:r>
            <a:r>
              <a:rPr lang="en-US" sz="2000" b="1" dirty="0">
                <a:solidFill>
                  <a:schemeClr val="accent2"/>
                </a:solidFill>
              </a:rPr>
              <a:t>Role: Choose Three Centers Daily</a:t>
            </a:r>
          </a:p>
          <a:p>
            <a:pPr marL="342900" indent="-342900">
              <a:buFont typeface="Arial" pitchFamily="34" charset="0"/>
              <a:buChar char="•"/>
            </a:pPr>
            <a:r>
              <a:rPr lang="en-US" sz="2000" b="1" dirty="0" smtClean="0">
                <a:solidFill>
                  <a:schemeClr val="accent2"/>
                </a:solidFill>
              </a:rPr>
              <a:t>Teachers </a:t>
            </a:r>
            <a:r>
              <a:rPr lang="en-US" sz="2000" b="1" dirty="0">
                <a:solidFill>
                  <a:schemeClr val="accent2"/>
                </a:solidFill>
              </a:rPr>
              <a:t>Role: Guided Reading Groups, One on One</a:t>
            </a:r>
          </a:p>
          <a:p>
            <a:pPr marL="342900" indent="-342900">
              <a:buFont typeface="Arial" pitchFamily="34" charset="0"/>
              <a:buChar char="•"/>
            </a:pPr>
            <a:r>
              <a:rPr lang="en-US" sz="2000" b="1" dirty="0" smtClean="0">
                <a:solidFill>
                  <a:schemeClr val="accent2"/>
                </a:solidFill>
              </a:rPr>
              <a:t>Mini-Lessons</a:t>
            </a:r>
            <a:r>
              <a:rPr lang="en-US" sz="2000" b="1" dirty="0">
                <a:solidFill>
                  <a:schemeClr val="accent2"/>
                </a:solidFill>
              </a:rPr>
              <a:t>: Phonics, Reading Strategies</a:t>
            </a:r>
          </a:p>
        </p:txBody>
      </p:sp>
    </p:spTree>
    <p:extLst>
      <p:ext uri="{BB962C8B-B14F-4D97-AF65-F5344CB8AC3E}">
        <p14:creationId xmlns:p14="http://schemas.microsoft.com/office/powerpoint/2010/main" val="107391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35087" y="1282148"/>
            <a:ext cx="4880113" cy="954107"/>
          </a:xfrm>
          <a:prstGeom prst="rect">
            <a:avLst/>
          </a:prstGeom>
          <a:noFill/>
        </p:spPr>
        <p:txBody>
          <a:bodyPr wrap="square" rtlCol="0">
            <a:spAutoFit/>
          </a:bodyPr>
          <a:lstStyle/>
          <a:p>
            <a:pPr algn="ctr"/>
            <a:r>
              <a:rPr lang="en-US" sz="2800" b="1" dirty="0">
                <a:solidFill>
                  <a:schemeClr val="accent3">
                    <a:lumMod val="75000"/>
                  </a:schemeClr>
                </a:solidFill>
                <a:latin typeface="Comic Sans MS" pitchFamily="66" charset="0"/>
              </a:rPr>
              <a:t>How will I be updated about my child’s progress?</a:t>
            </a:r>
            <a:endParaRPr lang="en-US" sz="2800" dirty="0">
              <a:solidFill>
                <a:schemeClr val="accent3">
                  <a:lumMod val="75000"/>
                </a:schemeClr>
              </a:solidFill>
            </a:endParaRPr>
          </a:p>
        </p:txBody>
      </p:sp>
      <p:sp>
        <p:nvSpPr>
          <p:cNvPr id="3" name="TextBox 2"/>
          <p:cNvSpPr txBox="1"/>
          <p:nvPr/>
        </p:nvSpPr>
        <p:spPr>
          <a:xfrm>
            <a:off x="2961860" y="2613991"/>
            <a:ext cx="4502426" cy="369332"/>
          </a:xfrm>
          <a:prstGeom prst="rect">
            <a:avLst/>
          </a:prstGeom>
          <a:noFill/>
        </p:spPr>
        <p:txBody>
          <a:bodyPr wrap="square" rtlCol="0">
            <a:spAutoFit/>
          </a:bodyPr>
          <a:lstStyle/>
          <a:p>
            <a:endParaRPr lang="en-US" dirty="0"/>
          </a:p>
        </p:txBody>
      </p:sp>
      <p:grpSp>
        <p:nvGrpSpPr>
          <p:cNvPr id="6" name="Organization Chart 9"/>
          <p:cNvGrpSpPr>
            <a:grpSpLocks/>
          </p:cNvGrpSpPr>
          <p:nvPr/>
        </p:nvGrpSpPr>
        <p:grpSpPr bwMode="auto">
          <a:xfrm>
            <a:off x="1888433" y="2346222"/>
            <a:ext cx="5973419" cy="2869544"/>
            <a:chOff x="288" y="1028"/>
            <a:chExt cx="2880" cy="709"/>
          </a:xfrm>
        </p:grpSpPr>
        <p:cxnSp>
          <p:nvCxnSpPr>
            <p:cNvPr id="1028" name="_s1028"/>
            <p:cNvCxnSpPr>
              <a:cxnSpLocks noChangeShapeType="1"/>
              <a:stCxn id="10" idx="0"/>
              <a:endCxn id="7" idx="2"/>
            </p:cNvCxnSpPr>
            <p:nvPr/>
          </p:nvCxnSpPr>
          <p:spPr bwMode="auto">
            <a:xfrm rot="16200000" flipV="1">
              <a:off x="2130" y="843"/>
              <a:ext cx="133" cy="1080"/>
            </a:xfrm>
            <a:prstGeom prst="bentConnector3">
              <a:avLst>
                <a:gd name="adj1" fmla="val 50000"/>
              </a:avLst>
            </a:prstGeom>
            <a:ln>
              <a:headEnd/>
              <a:tailEnd/>
            </a:ln>
          </p:spPr>
          <p:style>
            <a:lnRef idx="3">
              <a:schemeClr val="lt1"/>
            </a:lnRef>
            <a:fillRef idx="1">
              <a:schemeClr val="accent2"/>
            </a:fillRef>
            <a:effectRef idx="1">
              <a:schemeClr val="accent2"/>
            </a:effectRef>
            <a:fontRef idx="minor">
              <a:schemeClr val="lt1"/>
            </a:fontRef>
          </p:style>
        </p:cxnSp>
        <p:cxnSp>
          <p:nvCxnSpPr>
            <p:cNvPr id="1029" name="_s1029"/>
            <p:cNvCxnSpPr>
              <a:cxnSpLocks noChangeShapeType="1"/>
              <a:stCxn id="9" idx="0"/>
              <a:endCxn id="7" idx="2"/>
            </p:cNvCxnSpPr>
            <p:nvPr/>
          </p:nvCxnSpPr>
          <p:spPr bwMode="auto">
            <a:xfrm flipH="1" flipV="1">
              <a:off x="1656" y="1316"/>
              <a:ext cx="72" cy="133"/>
            </a:xfrm>
            <a:prstGeom prst="straightConnector1">
              <a:avLst/>
            </a:prstGeom>
            <a:ln>
              <a:headEnd/>
              <a:tailEnd/>
            </a:ln>
          </p:spPr>
          <p:style>
            <a:lnRef idx="3">
              <a:schemeClr val="lt1"/>
            </a:lnRef>
            <a:fillRef idx="1">
              <a:schemeClr val="accent2"/>
            </a:fillRef>
            <a:effectRef idx="1">
              <a:schemeClr val="accent2"/>
            </a:effectRef>
            <a:fontRef idx="minor">
              <a:schemeClr val="lt1"/>
            </a:fontRef>
          </p:style>
        </p:cxnSp>
        <p:cxnSp>
          <p:nvCxnSpPr>
            <p:cNvPr id="1030" name="_s1030"/>
            <p:cNvCxnSpPr>
              <a:cxnSpLocks noChangeShapeType="1"/>
              <a:stCxn id="8" idx="0"/>
              <a:endCxn id="7" idx="2"/>
            </p:cNvCxnSpPr>
            <p:nvPr/>
          </p:nvCxnSpPr>
          <p:spPr bwMode="auto">
            <a:xfrm rot="5400000" flipH="1" flipV="1">
              <a:off x="1121" y="915"/>
              <a:ext cx="133" cy="936"/>
            </a:xfrm>
            <a:prstGeom prst="bentConnector3">
              <a:avLst>
                <a:gd name="adj1" fmla="val 50000"/>
              </a:avLst>
            </a:prstGeom>
            <a:ln>
              <a:headEnd/>
              <a:tailEnd/>
            </a:ln>
          </p:spPr>
          <p:style>
            <a:lnRef idx="3">
              <a:schemeClr val="lt1"/>
            </a:lnRef>
            <a:fillRef idx="1">
              <a:schemeClr val="accent2"/>
            </a:fillRef>
            <a:effectRef idx="1">
              <a:schemeClr val="accent2"/>
            </a:effectRef>
            <a:fontRef idx="minor">
              <a:schemeClr val="lt1"/>
            </a:fontRef>
          </p:style>
        </p:cxnSp>
        <p:sp>
          <p:nvSpPr>
            <p:cNvPr id="7" name="_s1031"/>
            <p:cNvSpPr>
              <a:spLocks noChangeArrowheads="1"/>
            </p:cNvSpPr>
            <p:nvPr/>
          </p:nvSpPr>
          <p:spPr bwMode="auto">
            <a:xfrm>
              <a:off x="1224" y="1028"/>
              <a:ext cx="864" cy="288"/>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Quarterly standards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based report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cards</a:t>
              </a:r>
            </a:p>
          </p:txBody>
        </p:sp>
        <p:sp>
          <p:nvSpPr>
            <p:cNvPr id="8" name="_s1032"/>
            <p:cNvSpPr>
              <a:spLocks noChangeArrowheads="1"/>
            </p:cNvSpPr>
            <p:nvPr/>
          </p:nvSpPr>
          <p:spPr bwMode="auto">
            <a:xfrm>
              <a:off x="288" y="1449"/>
              <a:ext cx="864" cy="288"/>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Requirements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meeting standards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changes each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quarter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p:txBody>
        </p:sp>
        <p:sp>
          <p:nvSpPr>
            <p:cNvPr id="9" name="_s1033"/>
            <p:cNvSpPr>
              <a:spLocks noChangeArrowheads="1"/>
            </p:cNvSpPr>
            <p:nvPr/>
          </p:nvSpPr>
          <p:spPr bwMode="auto">
            <a:xfrm>
              <a:off x="1296" y="1449"/>
              <a:ext cx="864" cy="288"/>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Graded work is sent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home with a 1, 2, 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or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*see parent brochure</a:t>
              </a:r>
            </a:p>
          </p:txBody>
        </p:sp>
        <p:sp>
          <p:nvSpPr>
            <p:cNvPr id="10" name="_s1034"/>
            <p:cNvSpPr>
              <a:spLocks noChangeArrowheads="1"/>
            </p:cNvSpPr>
            <p:nvPr/>
          </p:nvSpPr>
          <p:spPr bwMode="auto">
            <a:xfrm>
              <a:off x="2304" y="1449"/>
              <a:ext cx="864" cy="288"/>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4 ½ week Academic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Alert/Progress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Report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 will be sent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home to notify you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of weaknesses</a:t>
              </a:r>
            </a:p>
          </p:txBody>
        </p:sp>
      </p:grpSp>
    </p:spTree>
    <p:extLst>
      <p:ext uri="{BB962C8B-B14F-4D97-AF65-F5344CB8AC3E}">
        <p14:creationId xmlns:p14="http://schemas.microsoft.com/office/powerpoint/2010/main" val="17791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89143" y="1556266"/>
            <a:ext cx="3518452" cy="769441"/>
          </a:xfrm>
          <a:prstGeom prst="rect">
            <a:avLst/>
          </a:prstGeom>
          <a:noFill/>
        </p:spPr>
        <p:txBody>
          <a:bodyPr wrap="square" rtlCol="0">
            <a:spAutoFit/>
          </a:bodyPr>
          <a:lstStyle/>
          <a:p>
            <a:r>
              <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rPr>
              <a:t>Homework</a:t>
            </a:r>
            <a:endPar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1500808" y="2325707"/>
            <a:ext cx="5695121" cy="2834622"/>
          </a:xfrm>
          <a:prstGeom prst="rect">
            <a:avLst/>
          </a:prstGeom>
          <a:noFill/>
        </p:spPr>
        <p:txBody>
          <a:bodyPr wrap="square" rtlCol="0">
            <a:spAutoFit/>
          </a:bodyPr>
          <a:lstStyle/>
          <a:p>
            <a:pPr marL="285750" indent="-285750">
              <a:lnSpc>
                <a:spcPct val="90000"/>
              </a:lnSpc>
              <a:buFont typeface="Arial" pitchFamily="34" charset="0"/>
              <a:buChar char="•"/>
            </a:pPr>
            <a:r>
              <a:rPr lang="en-US" b="1" dirty="0" smtClean="0">
                <a:solidFill>
                  <a:schemeClr val="accent3"/>
                </a:solidFill>
                <a:latin typeface="Comic Sans MS" pitchFamily="66" charset="0"/>
              </a:rPr>
              <a:t>Homework </a:t>
            </a:r>
            <a:r>
              <a:rPr lang="en-US" b="1" dirty="0">
                <a:solidFill>
                  <a:schemeClr val="accent3"/>
                </a:solidFill>
                <a:latin typeface="Comic Sans MS" pitchFamily="66" charset="0"/>
              </a:rPr>
              <a:t>will begin </a:t>
            </a:r>
            <a:r>
              <a:rPr lang="en-US" b="1" dirty="0" smtClean="0">
                <a:solidFill>
                  <a:schemeClr val="accent3"/>
                </a:solidFill>
                <a:latin typeface="Comic Sans MS" pitchFamily="66" charset="0"/>
              </a:rPr>
              <a:t>September 12th.</a:t>
            </a:r>
            <a:endParaRPr lang="en-US" b="1" dirty="0">
              <a:solidFill>
                <a:schemeClr val="accent3"/>
              </a:solidFill>
              <a:latin typeface="Comic Sans MS" pitchFamily="66" charset="0"/>
            </a:endParaRPr>
          </a:p>
          <a:p>
            <a:pPr marL="285750" indent="-285750">
              <a:lnSpc>
                <a:spcPct val="90000"/>
              </a:lnSpc>
              <a:buFont typeface="Arial" pitchFamily="34" charset="0"/>
              <a:buChar char="•"/>
            </a:pPr>
            <a:r>
              <a:rPr lang="en-US" b="1" dirty="0">
                <a:solidFill>
                  <a:schemeClr val="accent3"/>
                </a:solidFill>
                <a:latin typeface="Comic Sans MS" pitchFamily="66" charset="0"/>
              </a:rPr>
              <a:t>All written assignments will be </a:t>
            </a:r>
            <a:endParaRPr lang="en-US" b="1" dirty="0" smtClean="0">
              <a:solidFill>
                <a:schemeClr val="accent3"/>
              </a:solidFill>
              <a:latin typeface="Comic Sans MS" pitchFamily="66" charset="0"/>
            </a:endParaRPr>
          </a:p>
          <a:p>
            <a:pPr marL="285750" indent="-285750">
              <a:lnSpc>
                <a:spcPct val="90000"/>
              </a:lnSpc>
              <a:buFont typeface="Arial" pitchFamily="34" charset="0"/>
              <a:buChar char="•"/>
            </a:pPr>
            <a:r>
              <a:rPr lang="en-US" b="1" dirty="0" smtClean="0">
                <a:solidFill>
                  <a:schemeClr val="accent3"/>
                </a:solidFill>
                <a:latin typeface="Comic Sans MS" pitchFamily="66" charset="0"/>
              </a:rPr>
              <a:t>placed in </a:t>
            </a:r>
            <a:r>
              <a:rPr lang="en-US" b="1" dirty="0">
                <a:solidFill>
                  <a:schemeClr val="accent3"/>
                </a:solidFill>
                <a:latin typeface="Comic Sans MS" pitchFamily="66" charset="0"/>
              </a:rPr>
              <a:t>your </a:t>
            </a:r>
            <a:r>
              <a:rPr lang="en-US" b="1" dirty="0" smtClean="0">
                <a:solidFill>
                  <a:schemeClr val="accent3"/>
                </a:solidFill>
                <a:latin typeface="Comic Sans MS" pitchFamily="66" charset="0"/>
              </a:rPr>
              <a:t>child’s </a:t>
            </a:r>
            <a:r>
              <a:rPr lang="en-US" b="1" dirty="0">
                <a:solidFill>
                  <a:schemeClr val="accent3"/>
                </a:solidFill>
                <a:latin typeface="Comic Sans MS" pitchFamily="66" charset="0"/>
              </a:rPr>
              <a:t>Blue Daily </a:t>
            </a:r>
            <a:endParaRPr lang="en-US" b="1" dirty="0" smtClean="0">
              <a:solidFill>
                <a:schemeClr val="accent3"/>
              </a:solidFill>
              <a:latin typeface="Comic Sans MS" pitchFamily="66" charset="0"/>
            </a:endParaRPr>
          </a:p>
          <a:p>
            <a:pPr>
              <a:lnSpc>
                <a:spcPct val="90000"/>
              </a:lnSpc>
            </a:pPr>
            <a:r>
              <a:rPr lang="en-US" b="1" dirty="0">
                <a:solidFill>
                  <a:schemeClr val="accent3"/>
                </a:solidFill>
                <a:latin typeface="Comic Sans MS" pitchFamily="66" charset="0"/>
              </a:rPr>
              <a:t> </a:t>
            </a:r>
            <a:r>
              <a:rPr lang="en-US" b="1" dirty="0" smtClean="0">
                <a:solidFill>
                  <a:schemeClr val="accent3"/>
                </a:solidFill>
                <a:latin typeface="Comic Sans MS" pitchFamily="66" charset="0"/>
              </a:rPr>
              <a:t>  Communication Folder </a:t>
            </a:r>
            <a:r>
              <a:rPr lang="en-US" b="1" dirty="0">
                <a:solidFill>
                  <a:schemeClr val="accent3"/>
                </a:solidFill>
                <a:latin typeface="Comic Sans MS" pitchFamily="66" charset="0"/>
              </a:rPr>
              <a:t>each </a:t>
            </a:r>
            <a:r>
              <a:rPr lang="en-US" b="1" dirty="0" smtClean="0">
                <a:solidFill>
                  <a:schemeClr val="accent3"/>
                </a:solidFill>
                <a:latin typeface="Comic Sans MS" pitchFamily="66" charset="0"/>
              </a:rPr>
              <a:t>Monday </a:t>
            </a:r>
            <a:r>
              <a:rPr lang="en-US" b="1" dirty="0">
                <a:solidFill>
                  <a:schemeClr val="accent3"/>
                </a:solidFill>
                <a:latin typeface="Comic Sans MS" pitchFamily="66" charset="0"/>
              </a:rPr>
              <a:t>and </a:t>
            </a:r>
            <a:endParaRPr lang="en-US" b="1" dirty="0" smtClean="0">
              <a:solidFill>
                <a:schemeClr val="accent3"/>
              </a:solidFill>
              <a:latin typeface="Comic Sans MS" pitchFamily="66" charset="0"/>
            </a:endParaRPr>
          </a:p>
          <a:p>
            <a:pPr>
              <a:lnSpc>
                <a:spcPct val="90000"/>
              </a:lnSpc>
            </a:pPr>
            <a:r>
              <a:rPr lang="en-US" b="1" dirty="0" smtClean="0">
                <a:solidFill>
                  <a:schemeClr val="accent3"/>
                </a:solidFill>
                <a:latin typeface="Comic Sans MS" pitchFamily="66" charset="0"/>
              </a:rPr>
              <a:t>   should </a:t>
            </a:r>
            <a:r>
              <a:rPr lang="en-US" b="1" dirty="0">
                <a:solidFill>
                  <a:schemeClr val="accent3"/>
                </a:solidFill>
                <a:latin typeface="Comic Sans MS" pitchFamily="66" charset="0"/>
              </a:rPr>
              <a:t>be </a:t>
            </a:r>
            <a:r>
              <a:rPr lang="en-US" b="1" u="sng" dirty="0" smtClean="0">
                <a:solidFill>
                  <a:schemeClr val="accent3"/>
                </a:solidFill>
                <a:latin typeface="Comic Sans MS" pitchFamily="66" charset="0"/>
              </a:rPr>
              <a:t>returned </a:t>
            </a:r>
            <a:r>
              <a:rPr lang="en-US" b="1" u="sng" dirty="0">
                <a:solidFill>
                  <a:schemeClr val="accent3"/>
                </a:solidFill>
                <a:latin typeface="Comic Sans MS" pitchFamily="66" charset="0"/>
              </a:rPr>
              <a:t>no </a:t>
            </a:r>
            <a:r>
              <a:rPr lang="en-US" b="1" u="sng" dirty="0" smtClean="0">
                <a:solidFill>
                  <a:schemeClr val="accent3"/>
                </a:solidFill>
                <a:latin typeface="Comic Sans MS" pitchFamily="66" charset="0"/>
              </a:rPr>
              <a:t>sooner than </a:t>
            </a:r>
            <a:r>
              <a:rPr lang="en-US" b="1" u="sng" dirty="0">
                <a:solidFill>
                  <a:schemeClr val="accent3"/>
                </a:solidFill>
                <a:latin typeface="Comic Sans MS" pitchFamily="66" charset="0"/>
              </a:rPr>
              <a:t>Friday</a:t>
            </a:r>
            <a:r>
              <a:rPr lang="en-US" b="1" dirty="0">
                <a:solidFill>
                  <a:schemeClr val="accent3"/>
                </a:solidFill>
                <a:latin typeface="Comic Sans MS" pitchFamily="66" charset="0"/>
              </a:rPr>
              <a:t>.</a:t>
            </a:r>
          </a:p>
          <a:p>
            <a:pPr marL="285750" indent="-285750">
              <a:lnSpc>
                <a:spcPct val="90000"/>
              </a:lnSpc>
              <a:buFont typeface="Arial" pitchFamily="34" charset="0"/>
              <a:buChar char="•"/>
            </a:pPr>
            <a:r>
              <a:rPr lang="en-US" b="1" dirty="0">
                <a:solidFill>
                  <a:schemeClr val="accent3"/>
                </a:solidFill>
                <a:latin typeface="Comic Sans MS" pitchFamily="66" charset="0"/>
              </a:rPr>
              <a:t>Sight words should be practiced </a:t>
            </a:r>
            <a:endParaRPr lang="en-US" b="1" dirty="0" smtClean="0">
              <a:solidFill>
                <a:schemeClr val="accent3"/>
              </a:solidFill>
              <a:latin typeface="Comic Sans MS" pitchFamily="66" charset="0"/>
            </a:endParaRPr>
          </a:p>
          <a:p>
            <a:pPr>
              <a:lnSpc>
                <a:spcPct val="90000"/>
              </a:lnSpc>
            </a:pPr>
            <a:r>
              <a:rPr lang="en-US" b="1" dirty="0" smtClean="0">
                <a:solidFill>
                  <a:schemeClr val="accent3"/>
                </a:solidFill>
                <a:latin typeface="Comic Sans MS" pitchFamily="66" charset="0"/>
              </a:rPr>
              <a:t>   throughout the </a:t>
            </a:r>
            <a:r>
              <a:rPr lang="en-US" b="1" dirty="0">
                <a:solidFill>
                  <a:schemeClr val="accent3"/>
                </a:solidFill>
                <a:latin typeface="Comic Sans MS" pitchFamily="66" charset="0"/>
              </a:rPr>
              <a:t>week.</a:t>
            </a:r>
          </a:p>
          <a:p>
            <a:pPr marL="285750" indent="-285750">
              <a:lnSpc>
                <a:spcPct val="90000"/>
              </a:lnSpc>
              <a:buFont typeface="Arial" pitchFamily="34" charset="0"/>
              <a:buChar char="•"/>
            </a:pPr>
            <a:r>
              <a:rPr lang="en-US" b="1" dirty="0">
                <a:solidFill>
                  <a:schemeClr val="accent3"/>
                </a:solidFill>
                <a:latin typeface="Comic Sans MS" pitchFamily="66" charset="0"/>
              </a:rPr>
              <a:t>Read 15 minutes nightly and record on </a:t>
            </a:r>
            <a:endParaRPr lang="en-US" b="1" dirty="0" smtClean="0">
              <a:solidFill>
                <a:schemeClr val="accent3"/>
              </a:solidFill>
              <a:latin typeface="Comic Sans MS" pitchFamily="66" charset="0"/>
            </a:endParaRPr>
          </a:p>
          <a:p>
            <a:pPr>
              <a:lnSpc>
                <a:spcPct val="90000"/>
              </a:lnSpc>
            </a:pPr>
            <a:r>
              <a:rPr lang="en-US" b="1" dirty="0">
                <a:solidFill>
                  <a:schemeClr val="accent3"/>
                </a:solidFill>
                <a:latin typeface="Comic Sans MS" pitchFamily="66" charset="0"/>
              </a:rPr>
              <a:t> </a:t>
            </a:r>
            <a:r>
              <a:rPr lang="en-US" b="1" dirty="0" smtClean="0">
                <a:solidFill>
                  <a:schemeClr val="accent3"/>
                </a:solidFill>
                <a:latin typeface="Comic Sans MS" pitchFamily="66" charset="0"/>
              </a:rPr>
              <a:t>   reading </a:t>
            </a:r>
            <a:r>
              <a:rPr lang="en-US" b="1" dirty="0">
                <a:solidFill>
                  <a:schemeClr val="accent3"/>
                </a:solidFill>
                <a:latin typeface="Comic Sans MS" pitchFamily="66" charset="0"/>
              </a:rPr>
              <a:t>log.</a:t>
            </a:r>
          </a:p>
          <a:p>
            <a:pPr marL="285750" indent="-285750">
              <a:lnSpc>
                <a:spcPct val="90000"/>
              </a:lnSpc>
              <a:buFont typeface="Arial" pitchFamily="34" charset="0"/>
              <a:buChar char="•"/>
            </a:pPr>
            <a:r>
              <a:rPr lang="en-US" b="1" dirty="0">
                <a:solidFill>
                  <a:schemeClr val="accent3"/>
                </a:solidFill>
                <a:latin typeface="Comic Sans MS" pitchFamily="66" charset="0"/>
              </a:rPr>
              <a:t>Addition/subtraction facts (0-12) should be</a:t>
            </a:r>
          </a:p>
          <a:p>
            <a:pPr>
              <a:lnSpc>
                <a:spcPct val="90000"/>
              </a:lnSpc>
            </a:pPr>
            <a:r>
              <a:rPr lang="en-US" b="1" dirty="0" smtClean="0">
                <a:solidFill>
                  <a:schemeClr val="accent3"/>
                </a:solidFill>
                <a:latin typeface="Comic Sans MS" pitchFamily="66" charset="0"/>
              </a:rPr>
              <a:t>practiced </a:t>
            </a:r>
            <a:r>
              <a:rPr lang="en-US" b="1" dirty="0">
                <a:solidFill>
                  <a:schemeClr val="accent3"/>
                </a:solidFill>
                <a:latin typeface="Comic Sans MS" pitchFamily="66" charset="0"/>
              </a:rPr>
              <a:t>throughout the week</a:t>
            </a:r>
            <a:r>
              <a:rPr lang="en-US" dirty="0">
                <a:latin typeface="Comic Sans MS" pitchFamily="66" charset="0"/>
              </a:rPr>
              <a:t>.</a:t>
            </a:r>
          </a:p>
        </p:txBody>
      </p:sp>
    </p:spTree>
    <p:extLst>
      <p:ext uri="{BB962C8B-B14F-4D97-AF65-F5344CB8AC3E}">
        <p14:creationId xmlns:p14="http://schemas.microsoft.com/office/powerpoint/2010/main" val="37669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25757" y="1331843"/>
            <a:ext cx="2832827" cy="707886"/>
          </a:xfrm>
          <a:prstGeom prst="rect">
            <a:avLst/>
          </a:prstGeom>
          <a:noFill/>
        </p:spPr>
        <p:txBody>
          <a:bodyPr wrap="none" rtlCol="0">
            <a:spAutoFit/>
          </a:bodyPr>
          <a:lstStyle/>
          <a:p>
            <a:r>
              <a:rPr lang="en-US" sz="4000" dirty="0">
                <a:solidFill>
                  <a:schemeClr val="accent3">
                    <a:lumMod val="75000"/>
                  </a:schemeClr>
                </a:solidFill>
                <a:latin typeface="Comic Sans MS" pitchFamily="66" charset="0"/>
              </a:rPr>
              <a:t>more info</a:t>
            </a:r>
            <a:r>
              <a:rPr lang="en-US" sz="4000" dirty="0">
                <a:solidFill>
                  <a:schemeClr val="accent3">
                    <a:lumMod val="75000"/>
                  </a:schemeClr>
                </a:solidFill>
              </a:rPr>
              <a:t>…</a:t>
            </a:r>
          </a:p>
        </p:txBody>
      </p:sp>
      <p:sp>
        <p:nvSpPr>
          <p:cNvPr id="5" name="TextBox 4"/>
          <p:cNvSpPr txBox="1"/>
          <p:nvPr/>
        </p:nvSpPr>
        <p:spPr>
          <a:xfrm>
            <a:off x="1500809" y="1928191"/>
            <a:ext cx="10150561" cy="2677656"/>
          </a:xfrm>
          <a:prstGeom prst="rect">
            <a:avLst/>
          </a:prstGeom>
          <a:noFill/>
        </p:spPr>
        <p:txBody>
          <a:bodyPr wrap="square" rtlCol="0">
            <a:spAutoFit/>
          </a:bodyPr>
          <a:lstStyle/>
          <a:p>
            <a:pPr marL="285750" indent="-285750">
              <a:buFont typeface="Arial" pitchFamily="34" charset="0"/>
              <a:buChar char="•"/>
            </a:pPr>
            <a:r>
              <a:rPr lang="en-US" sz="2400" dirty="0">
                <a:solidFill>
                  <a:schemeClr val="accent2"/>
                </a:solidFill>
                <a:latin typeface="Comic Sans MS" pitchFamily="66" charset="0"/>
              </a:rPr>
              <a:t>Please encourage your child to use legible </a:t>
            </a:r>
            <a:endParaRPr lang="en-US" sz="2400" dirty="0" smtClean="0">
              <a:solidFill>
                <a:schemeClr val="accent2"/>
              </a:solidFill>
              <a:latin typeface="Comic Sans MS" pitchFamily="66" charset="0"/>
            </a:endParaRPr>
          </a:p>
          <a:p>
            <a:r>
              <a:rPr lang="en-US" sz="2400" dirty="0" smtClean="0">
                <a:solidFill>
                  <a:schemeClr val="accent2"/>
                </a:solidFill>
                <a:latin typeface="Comic Sans MS" pitchFamily="66" charset="0"/>
              </a:rPr>
              <a:t>handwriting </a:t>
            </a:r>
            <a:r>
              <a:rPr lang="en-US" sz="2400" dirty="0">
                <a:solidFill>
                  <a:schemeClr val="accent2"/>
                </a:solidFill>
                <a:latin typeface="Comic Sans MS" pitchFamily="66" charset="0"/>
              </a:rPr>
              <a:t>on homework and phonetically </a:t>
            </a:r>
            <a:endParaRPr lang="en-US" sz="2400" dirty="0" smtClean="0">
              <a:solidFill>
                <a:schemeClr val="accent2"/>
              </a:solidFill>
              <a:latin typeface="Comic Sans MS" pitchFamily="66" charset="0"/>
            </a:endParaRPr>
          </a:p>
          <a:p>
            <a:r>
              <a:rPr lang="en-US" sz="2400" dirty="0" smtClean="0">
                <a:solidFill>
                  <a:schemeClr val="accent2"/>
                </a:solidFill>
                <a:latin typeface="Comic Sans MS" pitchFamily="66" charset="0"/>
              </a:rPr>
              <a:t>sound </a:t>
            </a:r>
            <a:r>
              <a:rPr lang="en-US" sz="2400" dirty="0">
                <a:solidFill>
                  <a:schemeClr val="accent2"/>
                </a:solidFill>
                <a:latin typeface="Comic Sans MS" pitchFamily="66" charset="0"/>
              </a:rPr>
              <a:t>out words </a:t>
            </a:r>
            <a:r>
              <a:rPr lang="en-US" sz="2400" dirty="0" smtClean="0">
                <a:solidFill>
                  <a:schemeClr val="accent2"/>
                </a:solidFill>
                <a:latin typeface="Comic Sans MS" pitchFamily="66" charset="0"/>
              </a:rPr>
              <a:t>when </a:t>
            </a:r>
            <a:r>
              <a:rPr lang="en-US" sz="2400" dirty="0">
                <a:solidFill>
                  <a:schemeClr val="accent2"/>
                </a:solidFill>
                <a:latin typeface="Comic Sans MS" pitchFamily="66" charset="0"/>
              </a:rPr>
              <a:t>spelling.</a:t>
            </a:r>
          </a:p>
          <a:p>
            <a:pPr marL="285750" indent="-285750">
              <a:buFont typeface="Arial" pitchFamily="34" charset="0"/>
              <a:buChar char="•"/>
            </a:pPr>
            <a:r>
              <a:rPr lang="en-US" sz="2400" dirty="0">
                <a:solidFill>
                  <a:schemeClr val="accent2"/>
                </a:solidFill>
                <a:latin typeface="Comic Sans MS" pitchFamily="66" charset="0"/>
              </a:rPr>
              <a:t>Make-up work for absences will be </a:t>
            </a:r>
            <a:r>
              <a:rPr lang="en-US" sz="2400" dirty="0" smtClean="0">
                <a:solidFill>
                  <a:schemeClr val="accent2"/>
                </a:solidFill>
                <a:latin typeface="Comic Sans MS" pitchFamily="66" charset="0"/>
              </a:rPr>
              <a:t>placed</a:t>
            </a:r>
          </a:p>
          <a:p>
            <a:r>
              <a:rPr lang="en-US" sz="2400" dirty="0" smtClean="0">
                <a:solidFill>
                  <a:schemeClr val="accent2"/>
                </a:solidFill>
                <a:latin typeface="Comic Sans MS" pitchFamily="66" charset="0"/>
              </a:rPr>
              <a:t> </a:t>
            </a:r>
            <a:r>
              <a:rPr lang="en-US" sz="2400" dirty="0">
                <a:solidFill>
                  <a:schemeClr val="accent2"/>
                </a:solidFill>
                <a:latin typeface="Comic Sans MS" pitchFamily="66" charset="0"/>
              </a:rPr>
              <a:t>in your child’s </a:t>
            </a:r>
            <a:r>
              <a:rPr lang="en-US" sz="2400" dirty="0" smtClean="0">
                <a:solidFill>
                  <a:schemeClr val="accent2"/>
                </a:solidFill>
                <a:latin typeface="Comic Sans MS" pitchFamily="66" charset="0"/>
              </a:rPr>
              <a:t>cubby</a:t>
            </a:r>
            <a:r>
              <a:rPr lang="en-US" sz="2400" dirty="0">
                <a:solidFill>
                  <a:schemeClr val="accent2"/>
                </a:solidFill>
                <a:latin typeface="Comic Sans MS" pitchFamily="66" charset="0"/>
              </a:rPr>
              <a:t>. </a:t>
            </a:r>
            <a:endParaRPr lang="en-US" sz="2400" dirty="0" smtClean="0">
              <a:solidFill>
                <a:schemeClr val="accent2"/>
              </a:solidFill>
              <a:latin typeface="Comic Sans MS" pitchFamily="66" charset="0"/>
            </a:endParaRPr>
          </a:p>
          <a:p>
            <a:pPr marL="285750" indent="-285750">
              <a:buFont typeface="Arial" pitchFamily="34" charset="0"/>
              <a:buChar char="•"/>
            </a:pPr>
            <a:r>
              <a:rPr lang="en-US" sz="2400" dirty="0" smtClean="0">
                <a:solidFill>
                  <a:schemeClr val="accent2"/>
                </a:solidFill>
                <a:latin typeface="Comic Sans MS" pitchFamily="66" charset="0"/>
              </a:rPr>
              <a:t>Work </a:t>
            </a:r>
            <a:r>
              <a:rPr lang="en-US" sz="2400" dirty="0">
                <a:solidFill>
                  <a:schemeClr val="accent2"/>
                </a:solidFill>
                <a:latin typeface="Comic Sans MS" pitchFamily="66" charset="0"/>
              </a:rPr>
              <a:t>is not given </a:t>
            </a:r>
            <a:r>
              <a:rPr lang="en-US" sz="2400" dirty="0" smtClean="0">
                <a:solidFill>
                  <a:schemeClr val="accent2"/>
                </a:solidFill>
                <a:latin typeface="Comic Sans MS" pitchFamily="66" charset="0"/>
              </a:rPr>
              <a:t>ahead of </a:t>
            </a:r>
            <a:r>
              <a:rPr lang="en-US" sz="2400" dirty="0">
                <a:solidFill>
                  <a:schemeClr val="accent2"/>
                </a:solidFill>
                <a:latin typeface="Comic Sans MS" pitchFamily="66" charset="0"/>
              </a:rPr>
              <a:t>time </a:t>
            </a:r>
            <a:r>
              <a:rPr lang="en-US" sz="2400" dirty="0" smtClean="0">
                <a:solidFill>
                  <a:schemeClr val="accent2"/>
                </a:solidFill>
                <a:latin typeface="Comic Sans MS" pitchFamily="66" charset="0"/>
              </a:rPr>
              <a:t>for</a:t>
            </a:r>
          </a:p>
          <a:p>
            <a:r>
              <a:rPr lang="en-US" sz="2400" dirty="0" smtClean="0">
                <a:solidFill>
                  <a:schemeClr val="accent2"/>
                </a:solidFill>
                <a:latin typeface="Comic Sans MS" pitchFamily="66" charset="0"/>
              </a:rPr>
              <a:t> </a:t>
            </a:r>
            <a:r>
              <a:rPr lang="en-US" sz="2400" dirty="0">
                <a:solidFill>
                  <a:schemeClr val="accent2"/>
                </a:solidFill>
                <a:latin typeface="Comic Sans MS" pitchFamily="66" charset="0"/>
              </a:rPr>
              <a:t>unexcused </a:t>
            </a:r>
            <a:r>
              <a:rPr lang="en-US" sz="2400" dirty="0" smtClean="0">
                <a:solidFill>
                  <a:schemeClr val="accent2"/>
                </a:solidFill>
                <a:latin typeface="Comic Sans MS" pitchFamily="66" charset="0"/>
              </a:rPr>
              <a:t>absences.</a:t>
            </a:r>
            <a:endParaRPr lang="en-US" sz="2400" dirty="0">
              <a:solidFill>
                <a:schemeClr val="accent2"/>
              </a:solidFill>
            </a:endParaRPr>
          </a:p>
        </p:txBody>
      </p:sp>
    </p:spTree>
    <p:extLst>
      <p:ext uri="{BB962C8B-B14F-4D97-AF65-F5344CB8AC3E}">
        <p14:creationId xmlns:p14="http://schemas.microsoft.com/office/powerpoint/2010/main" val="15668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54356" y="1172818"/>
            <a:ext cx="3544496" cy="461665"/>
          </a:xfrm>
          <a:prstGeom prst="rect">
            <a:avLst/>
          </a:prstGeom>
          <a:noFill/>
        </p:spPr>
        <p:txBody>
          <a:bodyPr wrap="none" rtlCol="0">
            <a:spAutoFit/>
          </a:bodyPr>
          <a:lstStyle/>
          <a:p>
            <a:r>
              <a:rPr lang="en-US" sz="2400" dirty="0" smtClean="0">
                <a:solidFill>
                  <a:schemeClr val="accent2"/>
                </a:solidFill>
                <a:latin typeface="Snap ITC" pitchFamily="82" charset="0"/>
              </a:rPr>
              <a:t> </a:t>
            </a:r>
            <a:r>
              <a:rPr lang="en-US" sz="2400" dirty="0">
                <a:solidFill>
                  <a:schemeClr val="accent2"/>
                </a:solidFill>
                <a:latin typeface="Snap ITC" pitchFamily="82" charset="0"/>
              </a:rPr>
              <a:t>Good </a:t>
            </a:r>
            <a:r>
              <a:rPr lang="en-US" sz="2400" dirty="0" smtClean="0">
                <a:solidFill>
                  <a:schemeClr val="accent2"/>
                </a:solidFill>
                <a:latin typeface="Snap ITC" pitchFamily="82" charset="0"/>
              </a:rPr>
              <a:t>“</a:t>
            </a:r>
            <a:r>
              <a:rPr lang="en-US" sz="2400" dirty="0" err="1" smtClean="0">
                <a:solidFill>
                  <a:schemeClr val="accent2"/>
                </a:solidFill>
                <a:latin typeface="Snap ITC" pitchFamily="82" charset="0"/>
              </a:rPr>
              <a:t>BEE”havior</a:t>
            </a:r>
            <a:endParaRPr lang="en-US" sz="2400" dirty="0">
              <a:solidFill>
                <a:schemeClr val="accent2"/>
              </a:solidFill>
            </a:endParaRPr>
          </a:p>
        </p:txBody>
      </p:sp>
      <p:sp>
        <p:nvSpPr>
          <p:cNvPr id="3" name="TextBox 2"/>
          <p:cNvSpPr txBox="1"/>
          <p:nvPr/>
        </p:nvSpPr>
        <p:spPr>
          <a:xfrm>
            <a:off x="2315816" y="1634483"/>
            <a:ext cx="4949687" cy="3785652"/>
          </a:xfrm>
          <a:prstGeom prst="rect">
            <a:avLst/>
          </a:prstGeom>
          <a:noFill/>
        </p:spPr>
        <p:txBody>
          <a:bodyPr wrap="square" rtlCol="0">
            <a:spAutoFit/>
          </a:bodyPr>
          <a:lstStyle/>
          <a:p>
            <a:pPr>
              <a:defRPr/>
            </a:pPr>
            <a:r>
              <a:rPr lang="en-US" sz="1200" b="1" dirty="0">
                <a:solidFill>
                  <a:srgbClr val="002060"/>
                </a:solidFill>
              </a:rPr>
              <a:t>See closet door entitled, </a:t>
            </a:r>
            <a:r>
              <a:rPr lang="en-US" sz="1200" b="1" dirty="0" smtClean="0">
                <a:solidFill>
                  <a:srgbClr val="008000"/>
                </a:solidFill>
              </a:rPr>
              <a:t>Good “</a:t>
            </a:r>
            <a:r>
              <a:rPr lang="en-US" sz="1200" b="1" dirty="0" err="1" smtClean="0">
                <a:solidFill>
                  <a:srgbClr val="008000"/>
                </a:solidFill>
              </a:rPr>
              <a:t>BEE”havior</a:t>
            </a:r>
            <a:r>
              <a:rPr lang="en-US" sz="1200" b="1" dirty="0">
                <a:solidFill>
                  <a:srgbClr val="008000"/>
                </a:solidFill>
              </a:rPr>
              <a:t>”</a:t>
            </a:r>
          </a:p>
          <a:p>
            <a:pPr algn="ctr">
              <a:defRPr/>
            </a:pPr>
            <a:r>
              <a:rPr lang="en-US" sz="1200" b="1" dirty="0">
                <a:solidFill>
                  <a:srgbClr val="FF0000"/>
                </a:solidFill>
              </a:rPr>
              <a:t>     Classroom Rules are posted on front wall.</a:t>
            </a:r>
          </a:p>
          <a:p>
            <a:pPr>
              <a:defRPr/>
            </a:pPr>
            <a:r>
              <a:rPr lang="en-US" sz="1200" b="1" i="1" dirty="0" smtClean="0"/>
              <a:t>“</a:t>
            </a:r>
            <a:r>
              <a:rPr lang="en-US" sz="1200" b="1" dirty="0" smtClean="0"/>
              <a:t>Bee-</a:t>
            </a:r>
            <a:r>
              <a:rPr lang="en-US" sz="1200" b="1" dirty="0" err="1" smtClean="0"/>
              <a:t>ing</a:t>
            </a:r>
            <a:r>
              <a:rPr lang="en-US" sz="1200" b="1" dirty="0" smtClean="0"/>
              <a:t> Super”:  </a:t>
            </a:r>
            <a:r>
              <a:rPr lang="en-US" sz="1200" b="1" dirty="0"/>
              <a:t>Exceptional behavior</a:t>
            </a:r>
            <a:r>
              <a:rPr lang="en-US" sz="1200" dirty="0"/>
              <a:t> (Caught doing something that makes the student a role  model.)  This is an instant reward trip to the Treasure Box.</a:t>
            </a:r>
          </a:p>
          <a:p>
            <a:pPr>
              <a:defRPr/>
            </a:pPr>
            <a:r>
              <a:rPr lang="en-US" sz="1200" b="1" dirty="0" smtClean="0"/>
              <a:t>“Bee-</a:t>
            </a:r>
            <a:r>
              <a:rPr lang="en-US" sz="1200" b="1" dirty="0" err="1" smtClean="0"/>
              <a:t>ing</a:t>
            </a:r>
            <a:r>
              <a:rPr lang="en-US" sz="1200" b="1" dirty="0" smtClean="0"/>
              <a:t> Great”:  </a:t>
            </a:r>
            <a:r>
              <a:rPr lang="en-US" sz="1200" b="1" dirty="0"/>
              <a:t>Great behavior </a:t>
            </a:r>
            <a:r>
              <a:rPr lang="en-US" sz="1200" b="1" u="sng" dirty="0"/>
              <a:t>and</a:t>
            </a:r>
            <a:r>
              <a:rPr lang="en-US" sz="1200" b="1" dirty="0"/>
              <a:t> Great work habits </a:t>
            </a:r>
            <a:r>
              <a:rPr lang="en-US" sz="1200" dirty="0"/>
              <a:t>(throughout the day)   Students earn a “Caught You Being Good” Coin. </a:t>
            </a:r>
          </a:p>
          <a:p>
            <a:pPr>
              <a:defRPr/>
            </a:pPr>
            <a:r>
              <a:rPr lang="en-US" sz="1200" b="1" dirty="0" smtClean="0"/>
              <a:t>“Bee-</a:t>
            </a:r>
            <a:r>
              <a:rPr lang="en-US" sz="1200" b="1" dirty="0" err="1" smtClean="0"/>
              <a:t>ing</a:t>
            </a:r>
            <a:r>
              <a:rPr lang="en-US" sz="1200" b="1" dirty="0" smtClean="0"/>
              <a:t> GOOD</a:t>
            </a:r>
            <a:r>
              <a:rPr lang="en-US" sz="1200" b="1" dirty="0"/>
              <a:t>” (Green):  Good behavior </a:t>
            </a:r>
            <a:r>
              <a:rPr lang="en-US" sz="1200" b="1" u="sng" dirty="0"/>
              <a:t>and</a:t>
            </a:r>
            <a:r>
              <a:rPr lang="en-US" sz="1200" b="1" dirty="0"/>
              <a:t> Good work habits </a:t>
            </a:r>
            <a:r>
              <a:rPr lang="en-US" sz="1200" dirty="0"/>
              <a:t>(throughout the day)   Student start the day here.  The goal is to stay or move up from here because this is meeting the desired expectation.</a:t>
            </a:r>
          </a:p>
          <a:p>
            <a:pPr>
              <a:defRPr/>
            </a:pPr>
            <a:r>
              <a:rPr lang="en-US" sz="1200" b="1" dirty="0" smtClean="0"/>
              <a:t>“Bee Ware”: Verbal </a:t>
            </a:r>
            <a:r>
              <a:rPr lang="en-US" sz="1200" b="1" dirty="0"/>
              <a:t>teacher warning</a:t>
            </a:r>
            <a:r>
              <a:rPr lang="en-US" sz="1200" dirty="0"/>
              <a:t> given to remind the student to make better choices with behavior and/or work habits.</a:t>
            </a:r>
          </a:p>
          <a:p>
            <a:pPr>
              <a:defRPr/>
            </a:pPr>
            <a:r>
              <a:rPr lang="en-US" sz="1200" b="1" dirty="0" smtClean="0"/>
              <a:t>“BEE careful” :  </a:t>
            </a:r>
            <a:r>
              <a:rPr lang="en-US" sz="1200" b="1" dirty="0"/>
              <a:t>Consequences decided by teacher.  </a:t>
            </a:r>
            <a:r>
              <a:rPr lang="en-US" sz="1200" dirty="0"/>
              <a:t>Students automatically will lose 5-10 minutes of recess time.  </a:t>
            </a:r>
          </a:p>
          <a:p>
            <a:pPr>
              <a:defRPr/>
            </a:pPr>
            <a:r>
              <a:rPr lang="en-US" sz="1200" b="1" dirty="0"/>
              <a:t>“PARENT CONTACT” </a:t>
            </a:r>
            <a:r>
              <a:rPr lang="en-US" sz="1200" b="1" dirty="0" smtClean="0"/>
              <a:t>:  </a:t>
            </a:r>
            <a:r>
              <a:rPr lang="en-US" sz="1200" b="1" dirty="0"/>
              <a:t>Teacher contacts parent by note and/or phone call.  </a:t>
            </a:r>
            <a:r>
              <a:rPr lang="en-US" sz="1200" dirty="0"/>
              <a:t>Students automatically lose 10 minutes of recess time.</a:t>
            </a:r>
          </a:p>
          <a:p>
            <a:pPr>
              <a:buFontTx/>
              <a:buNone/>
              <a:defRPr/>
            </a:pPr>
            <a:endParaRPr lang="en-US" sz="1200" dirty="0"/>
          </a:p>
          <a:p>
            <a:pPr>
              <a:buFontTx/>
              <a:buNone/>
              <a:defRPr/>
            </a:pPr>
            <a:r>
              <a:rPr lang="en-US" sz="1200" b="1" dirty="0"/>
              <a:t>Students can earn Good Behavior Coins for Good Behavior.  </a:t>
            </a:r>
            <a:r>
              <a:rPr lang="en-US" sz="1200" b="1" dirty="0" smtClean="0"/>
              <a:t>5 coins equals  </a:t>
            </a:r>
            <a:r>
              <a:rPr lang="en-US" sz="1200" b="1" dirty="0"/>
              <a:t>a trip to the Treasure Box.  </a:t>
            </a:r>
            <a:r>
              <a:rPr lang="en-US" sz="1200" b="1" dirty="0" smtClean="0"/>
              <a:t>“Being Super” is an automatic trip to the treasure box that day.  “Being Great” is an  </a:t>
            </a:r>
            <a:r>
              <a:rPr lang="en-US" sz="1200" b="1" dirty="0"/>
              <a:t>easy way to get a daily Good Behavior Coin!</a:t>
            </a:r>
          </a:p>
        </p:txBody>
      </p:sp>
    </p:spTree>
    <p:extLst>
      <p:ext uri="{BB962C8B-B14F-4D97-AF65-F5344CB8AC3E}">
        <p14:creationId xmlns:p14="http://schemas.microsoft.com/office/powerpoint/2010/main" val="252153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97158" y="1202634"/>
            <a:ext cx="4035079" cy="584775"/>
          </a:xfrm>
          <a:prstGeom prst="rect">
            <a:avLst/>
          </a:prstGeom>
          <a:noFill/>
        </p:spPr>
        <p:txBody>
          <a:bodyPr wrap="none" rtlCol="0">
            <a:spAutoFit/>
          </a:bodyPr>
          <a:lstStyle/>
          <a:p>
            <a:r>
              <a:rPr lang="en-US" sz="2400" b="1" dirty="0" smtClean="0">
                <a:solidFill>
                  <a:schemeClr val="accent2"/>
                </a:solidFill>
                <a:latin typeface="Comic Sans MS" pitchFamily="66" charset="0"/>
              </a:rPr>
              <a:t>         </a:t>
            </a:r>
            <a:r>
              <a:rPr lang="en-US" sz="3200" b="1" dirty="0" smtClean="0">
                <a:solidFill>
                  <a:schemeClr val="accent2"/>
                </a:solidFill>
                <a:latin typeface="Comic Sans MS" pitchFamily="66" charset="0"/>
              </a:rPr>
              <a:t>Star </a:t>
            </a:r>
            <a:r>
              <a:rPr lang="en-US" sz="3200" b="1" dirty="0">
                <a:solidFill>
                  <a:schemeClr val="accent2"/>
                </a:solidFill>
                <a:latin typeface="Comic Sans MS" pitchFamily="66" charset="0"/>
              </a:rPr>
              <a:t>Student</a:t>
            </a:r>
            <a:endParaRPr lang="en-US" sz="3200" dirty="0">
              <a:solidFill>
                <a:schemeClr val="accent2"/>
              </a:solidFill>
            </a:endParaRPr>
          </a:p>
        </p:txBody>
      </p:sp>
      <p:sp>
        <p:nvSpPr>
          <p:cNvPr id="4" name="TextBox 3"/>
          <p:cNvSpPr txBox="1"/>
          <p:nvPr/>
        </p:nvSpPr>
        <p:spPr>
          <a:xfrm>
            <a:off x="1769165" y="2078863"/>
            <a:ext cx="5009321" cy="3194721"/>
          </a:xfrm>
          <a:prstGeom prst="rect">
            <a:avLst/>
          </a:prstGeom>
          <a:noFill/>
        </p:spPr>
        <p:txBody>
          <a:bodyPr wrap="square" rtlCol="0">
            <a:spAutoFit/>
          </a:bodyPr>
          <a:lstStyle/>
          <a:p>
            <a:pPr>
              <a:lnSpc>
                <a:spcPct val="90000"/>
              </a:lnSpc>
            </a:pPr>
            <a:r>
              <a:rPr lang="en-US" sz="2800" dirty="0">
                <a:latin typeface="Comic Sans MS" pitchFamily="66" charset="0"/>
              </a:rPr>
              <a:t>Star Student Letter</a:t>
            </a:r>
          </a:p>
          <a:p>
            <a:pPr marL="457200" indent="-457200">
              <a:lnSpc>
                <a:spcPct val="90000"/>
              </a:lnSpc>
              <a:buFont typeface="Arial" pitchFamily="34" charset="0"/>
              <a:buChar char="•"/>
            </a:pPr>
            <a:r>
              <a:rPr lang="en-US" sz="2800" b="1" u="sng" dirty="0">
                <a:latin typeface="Comic Sans MS" pitchFamily="66" charset="0"/>
              </a:rPr>
              <a:t>Monday</a:t>
            </a:r>
            <a:r>
              <a:rPr lang="en-US" sz="2800" dirty="0">
                <a:latin typeface="Comic Sans MS" pitchFamily="66" charset="0"/>
              </a:rPr>
              <a:t>-poster</a:t>
            </a:r>
          </a:p>
          <a:p>
            <a:pPr marL="457200" indent="-457200">
              <a:lnSpc>
                <a:spcPct val="90000"/>
              </a:lnSpc>
              <a:buFont typeface="Arial" pitchFamily="34" charset="0"/>
              <a:buChar char="•"/>
            </a:pPr>
            <a:r>
              <a:rPr lang="en-US" sz="2800" b="1" u="sng" dirty="0">
                <a:latin typeface="Comic Sans MS" pitchFamily="66" charset="0"/>
              </a:rPr>
              <a:t>Tuesday</a:t>
            </a:r>
            <a:r>
              <a:rPr lang="en-US" sz="2800" dirty="0">
                <a:latin typeface="Comic Sans MS" pitchFamily="66" charset="0"/>
              </a:rPr>
              <a:t>-favorite stuffed animal</a:t>
            </a:r>
          </a:p>
          <a:p>
            <a:pPr marL="457200" indent="-457200">
              <a:lnSpc>
                <a:spcPct val="90000"/>
              </a:lnSpc>
              <a:buFont typeface="Arial" pitchFamily="34" charset="0"/>
              <a:buChar char="•"/>
            </a:pPr>
            <a:r>
              <a:rPr lang="en-US" sz="2800" b="1" u="sng" dirty="0">
                <a:latin typeface="Comic Sans MS" pitchFamily="66" charset="0"/>
              </a:rPr>
              <a:t>Wednesday</a:t>
            </a:r>
            <a:r>
              <a:rPr lang="en-US" sz="2800" dirty="0">
                <a:latin typeface="Comic Sans MS" pitchFamily="66" charset="0"/>
              </a:rPr>
              <a:t>-favorite book</a:t>
            </a:r>
          </a:p>
          <a:p>
            <a:pPr marL="457200" indent="-457200">
              <a:lnSpc>
                <a:spcPct val="90000"/>
              </a:lnSpc>
              <a:buFont typeface="Arial" pitchFamily="34" charset="0"/>
              <a:buChar char="•"/>
            </a:pPr>
            <a:r>
              <a:rPr lang="en-US" sz="2800" b="1" u="sng" dirty="0">
                <a:latin typeface="Comic Sans MS" pitchFamily="66" charset="0"/>
              </a:rPr>
              <a:t>Thursday</a:t>
            </a:r>
            <a:r>
              <a:rPr lang="en-US" sz="2800" dirty="0">
                <a:latin typeface="Comic Sans MS" pitchFamily="66" charset="0"/>
              </a:rPr>
              <a:t>-favorite game</a:t>
            </a:r>
          </a:p>
          <a:p>
            <a:pPr marL="457200" indent="-457200">
              <a:lnSpc>
                <a:spcPct val="90000"/>
              </a:lnSpc>
              <a:buFont typeface="Arial" pitchFamily="34" charset="0"/>
              <a:buChar char="•"/>
            </a:pPr>
            <a:r>
              <a:rPr lang="en-US" sz="2800" b="1" u="sng" dirty="0">
                <a:latin typeface="Comic Sans MS" pitchFamily="66" charset="0"/>
              </a:rPr>
              <a:t>Friday</a:t>
            </a:r>
            <a:r>
              <a:rPr lang="en-US" sz="2800" dirty="0">
                <a:latin typeface="Comic Sans MS" pitchFamily="66" charset="0"/>
              </a:rPr>
              <a:t>-show and tell object</a:t>
            </a:r>
          </a:p>
        </p:txBody>
      </p:sp>
    </p:spTree>
    <p:extLst>
      <p:ext uri="{BB962C8B-B14F-4D97-AF65-F5344CB8AC3E}">
        <p14:creationId xmlns:p14="http://schemas.microsoft.com/office/powerpoint/2010/main" val="14119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953</Words>
  <Application>Microsoft Office PowerPoint</Application>
  <PresentationFormat>On-screen Show (4:3)</PresentationFormat>
  <Paragraphs>121</Paragraphs>
  <Slides>15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Britannic Bold</vt:lpstr>
      <vt:lpstr>Broadway</vt:lpstr>
      <vt:lpstr>Calibri</vt:lpstr>
      <vt:lpstr>Comic Sans MS</vt:lpstr>
      <vt:lpstr>Cooper Black</vt:lpstr>
      <vt:lpstr>Snap ITC</vt:lpstr>
      <vt:lpstr>Office Theme</vt:lpstr>
      <vt:lpstr>iRespondGraphMaster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McConnell</dc:creator>
  <cp:lastModifiedBy>Kristi Crimm</cp:lastModifiedBy>
  <cp:revision>44</cp:revision>
  <dcterms:created xsi:type="dcterms:W3CDTF">2013-08-06T00:55:16Z</dcterms:created>
  <dcterms:modified xsi:type="dcterms:W3CDTF">2016-08-10T22:44:38Z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epGraph">
    <vt:bool>false</vt:bool>
  </property>
  <property fmtid="{D5CDD505-2E9C-101B-9397-08002B2CF9AE}" pid="3" name="AutoReflect">
    <vt:bool>false</vt:bool>
  </property>
</Properties>
</file>